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60" r:id="rId5"/>
    <p:sldId id="265" r:id="rId6"/>
    <p:sldId id="266" r:id="rId7"/>
    <p:sldId id="267" r:id="rId8"/>
    <p:sldId id="268" r:id="rId9"/>
    <p:sldId id="269" r:id="rId10"/>
    <p:sldId id="270" r:id="rId11"/>
    <p:sldId id="271" r:id="rId12"/>
    <p:sldId id="272" r:id="rId13"/>
    <p:sldId id="273" r:id="rId14"/>
    <p:sldId id="274" r:id="rId15"/>
    <p:sldId id="261" r:id="rId16"/>
    <p:sldId id="262" r:id="rId17"/>
    <p:sldId id="263" r:id="rId18"/>
    <p:sldId id="264" r:id="rId19"/>
    <p:sldId id="275" r:id="rId20"/>
    <p:sldId id="276"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3"/>
  </p:normalViewPr>
  <p:slideViewPr>
    <p:cSldViewPr snapToGrid="0" snapToObjects="1">
      <p:cViewPr>
        <p:scale>
          <a:sx n="86" d="100"/>
          <a:sy n="86" d="100"/>
        </p:scale>
        <p:origin x="392"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B0AED-1F5C-4043-A5D5-17AB469638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DCED49-6742-1042-9839-3988C29486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136F80-7489-3146-8F55-78E0AE5E8E55}"/>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5" name="Footer Placeholder 4">
            <a:extLst>
              <a:ext uri="{FF2B5EF4-FFF2-40B4-BE49-F238E27FC236}">
                <a16:creationId xmlns:a16="http://schemas.microsoft.com/office/drawing/2014/main" id="{F5528038-A9F1-7A41-8EB9-D69051D884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0AC79-810E-CC40-AA25-D1A6ED316FEB}"/>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372399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9375D-9296-9347-AF07-414179A2CF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A6884C-9617-0740-8D09-3FCDCBCF096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6AD8C-4AB3-764D-9D1B-85C9FD224F55}"/>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5" name="Footer Placeholder 4">
            <a:extLst>
              <a:ext uri="{FF2B5EF4-FFF2-40B4-BE49-F238E27FC236}">
                <a16:creationId xmlns:a16="http://schemas.microsoft.com/office/drawing/2014/main" id="{C11BF719-075A-5E44-988F-F7A6912A3D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6D2F18-2BA5-CB4E-8BB6-0A4AB5C11331}"/>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3762527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E4351-07E8-9645-AFD1-43CCCFDE76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E96633-D372-F643-ACE8-7E54EFE07EC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552E4-4BED-6E4A-92E3-28CD08D2F6EA}"/>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5" name="Footer Placeholder 4">
            <a:extLst>
              <a:ext uri="{FF2B5EF4-FFF2-40B4-BE49-F238E27FC236}">
                <a16:creationId xmlns:a16="http://schemas.microsoft.com/office/drawing/2014/main" id="{37031271-624C-674B-AE11-FB4AF12A2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97C63-2E02-6149-810F-D65C20806C24}"/>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303094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206F-7AF9-C545-B607-102983A46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BF48E-0006-2C49-A5CA-74421E8E86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62038-9419-7444-9630-A0CA5FEB931C}"/>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5" name="Footer Placeholder 4">
            <a:extLst>
              <a:ext uri="{FF2B5EF4-FFF2-40B4-BE49-F238E27FC236}">
                <a16:creationId xmlns:a16="http://schemas.microsoft.com/office/drawing/2014/main" id="{B15F8B7E-CFCF-B44E-8CB9-61D00CECF2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A42298-3514-D149-B41F-ACD1AEDA91AE}"/>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4005583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D316E-B12E-9F40-8AF9-67CB0BDB34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732EC3-0FDC-DD48-B1EE-965D8A437C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B1E6437-9621-EB4D-912A-D3A5F503AE84}"/>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5" name="Footer Placeholder 4">
            <a:extLst>
              <a:ext uri="{FF2B5EF4-FFF2-40B4-BE49-F238E27FC236}">
                <a16:creationId xmlns:a16="http://schemas.microsoft.com/office/drawing/2014/main" id="{31948C2A-36B4-304F-BE9A-BDE723F17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22C35-5954-1147-85DF-7B319A8A5B7A}"/>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1510009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BC20-2CC1-9442-A044-97C0523A6F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2024F-D256-7A49-B55A-D5C0496BD3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746496-3375-3344-A2A0-26F1C04C7EA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6A1BCC-ECA6-FE41-8AE8-6FFB922265A3}"/>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6" name="Footer Placeholder 5">
            <a:extLst>
              <a:ext uri="{FF2B5EF4-FFF2-40B4-BE49-F238E27FC236}">
                <a16:creationId xmlns:a16="http://schemas.microsoft.com/office/drawing/2014/main" id="{7F0DACCC-342E-0447-895D-BC3CA045D6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3158F3-0038-6043-B3D4-10561CB023A4}"/>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81292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D05C5-8E14-144E-988D-118EB0952F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3C4B98-9893-7E45-9046-DE7C299CF1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B0B3507-7DC1-2A4C-B6B8-FB1AFCDC5B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7BC68C-FC31-3F4D-ADFC-6E90525BA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499E477-5A86-D445-8C34-86AD0CCA9D9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824BE4-9469-294A-8700-95510814D319}"/>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8" name="Footer Placeholder 7">
            <a:extLst>
              <a:ext uri="{FF2B5EF4-FFF2-40B4-BE49-F238E27FC236}">
                <a16:creationId xmlns:a16="http://schemas.microsoft.com/office/drawing/2014/main" id="{C5AD54A0-5F4D-7D4A-BE98-B751811FA6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36D9B3-D808-0847-AAD8-198385095BC7}"/>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2905350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7E4C-1281-A04D-A16A-3D746DE7E6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117C90-A7FD-7146-963C-F57C6FA62CA2}"/>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4" name="Footer Placeholder 3">
            <a:extLst>
              <a:ext uri="{FF2B5EF4-FFF2-40B4-BE49-F238E27FC236}">
                <a16:creationId xmlns:a16="http://schemas.microsoft.com/office/drawing/2014/main" id="{56016ECE-5DEF-3547-A3CA-30D86EC6A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FE2D7A-53AC-E842-A6FC-A86238095BD2}"/>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2607270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DA5852-AF00-DB4B-936C-CA9507E63AA0}"/>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3" name="Footer Placeholder 2">
            <a:extLst>
              <a:ext uri="{FF2B5EF4-FFF2-40B4-BE49-F238E27FC236}">
                <a16:creationId xmlns:a16="http://schemas.microsoft.com/office/drawing/2014/main" id="{0D3B9397-65E1-274E-9AAF-3552F5FC0A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42D8DF-D506-E340-ADD0-83933D4FED75}"/>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1106226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91DBE-58FA-D94A-8DDE-69DDD612D5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ADF930-9B6A-004E-8BBD-A89C65E723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375B3A-9495-0541-AD00-38A592B51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5495AC-5218-984C-9913-2AEF5FE3939B}"/>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6" name="Footer Placeholder 5">
            <a:extLst>
              <a:ext uri="{FF2B5EF4-FFF2-40B4-BE49-F238E27FC236}">
                <a16:creationId xmlns:a16="http://schemas.microsoft.com/office/drawing/2014/main" id="{46E74D87-73CC-8C4A-BEE7-78BA5D7933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3D821-F45F-6E41-B27D-4C56F58EE38E}"/>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3210138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8374B-7285-F743-B686-F8DAD84B95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E3A8AA-D3FE-434E-BD76-5B337AD607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12DDAB-1B07-6846-9113-6D51E1B81C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C42937-CC38-8242-B21F-F5E299C1B5AF}"/>
              </a:ext>
            </a:extLst>
          </p:cNvPr>
          <p:cNvSpPr>
            <a:spLocks noGrp="1"/>
          </p:cNvSpPr>
          <p:nvPr>
            <p:ph type="dt" sz="half" idx="10"/>
          </p:nvPr>
        </p:nvSpPr>
        <p:spPr/>
        <p:txBody>
          <a:bodyPr/>
          <a:lstStyle/>
          <a:p>
            <a:fld id="{443702A5-F011-D94B-BDA6-01195D926D2E}" type="datetimeFigureOut">
              <a:rPr lang="en-US" smtClean="0"/>
              <a:t>8/18/21</a:t>
            </a:fld>
            <a:endParaRPr lang="en-US"/>
          </a:p>
        </p:txBody>
      </p:sp>
      <p:sp>
        <p:nvSpPr>
          <p:cNvPr id="6" name="Footer Placeholder 5">
            <a:extLst>
              <a:ext uri="{FF2B5EF4-FFF2-40B4-BE49-F238E27FC236}">
                <a16:creationId xmlns:a16="http://schemas.microsoft.com/office/drawing/2014/main" id="{D6A1BC42-3646-554E-86B3-04B47C7488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2F7170-DFB3-9B40-90A0-563D3D86FEAA}"/>
              </a:ext>
            </a:extLst>
          </p:cNvPr>
          <p:cNvSpPr>
            <a:spLocks noGrp="1"/>
          </p:cNvSpPr>
          <p:nvPr>
            <p:ph type="sldNum" sz="quarter" idx="12"/>
          </p:nvPr>
        </p:nvSpPr>
        <p:spPr/>
        <p:txBody>
          <a:bodyPr/>
          <a:lstStyle/>
          <a:p>
            <a:fld id="{5729F0B4-B5FF-7A4B-9FDB-2B5A0585FFDB}" type="slidenum">
              <a:rPr lang="en-US" smtClean="0"/>
              <a:t>‹#›</a:t>
            </a:fld>
            <a:endParaRPr lang="en-US"/>
          </a:p>
        </p:txBody>
      </p:sp>
    </p:spTree>
    <p:extLst>
      <p:ext uri="{BB962C8B-B14F-4D97-AF65-F5344CB8AC3E}">
        <p14:creationId xmlns:p14="http://schemas.microsoft.com/office/powerpoint/2010/main" val="4151649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798FB-AE85-C448-BB88-103654E890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44B540-F479-CA47-B7FB-68EB4F006A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02D61E-77A4-9F4C-AA87-D25B1F621F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702A5-F011-D94B-BDA6-01195D926D2E}" type="datetimeFigureOut">
              <a:rPr lang="en-US" smtClean="0"/>
              <a:t>8/18/21</a:t>
            </a:fld>
            <a:endParaRPr lang="en-US"/>
          </a:p>
        </p:txBody>
      </p:sp>
      <p:sp>
        <p:nvSpPr>
          <p:cNvPr id="5" name="Footer Placeholder 4">
            <a:extLst>
              <a:ext uri="{FF2B5EF4-FFF2-40B4-BE49-F238E27FC236}">
                <a16:creationId xmlns:a16="http://schemas.microsoft.com/office/drawing/2014/main" id="{94DB68A5-AF8F-AF44-A397-3A2428317D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505CB1-7619-A349-B20A-2F5B5BA730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9F0B4-B5FF-7A4B-9FDB-2B5A0585FFDB}" type="slidenum">
              <a:rPr lang="en-US" smtClean="0"/>
              <a:t>‹#›</a:t>
            </a:fld>
            <a:endParaRPr lang="en-US"/>
          </a:p>
        </p:txBody>
      </p:sp>
    </p:spTree>
    <p:extLst>
      <p:ext uri="{BB962C8B-B14F-4D97-AF65-F5344CB8AC3E}">
        <p14:creationId xmlns:p14="http://schemas.microsoft.com/office/powerpoint/2010/main" val="1835266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F2C2-565B-5F48-A99D-5FC9BCE1DE54}"/>
              </a:ext>
            </a:extLst>
          </p:cNvPr>
          <p:cNvSpPr>
            <a:spLocks noGrp="1"/>
          </p:cNvSpPr>
          <p:nvPr>
            <p:ph type="ctrTitle"/>
          </p:nvPr>
        </p:nvSpPr>
        <p:spPr/>
        <p:txBody>
          <a:bodyPr/>
          <a:lstStyle/>
          <a:p>
            <a:r>
              <a:rPr lang="en-US" dirty="0"/>
              <a:t>Spike Sorting with </a:t>
            </a:r>
            <a:r>
              <a:rPr lang="en-US" dirty="0" err="1"/>
              <a:t>blechpy</a:t>
            </a:r>
            <a:endParaRPr lang="en-US" dirty="0"/>
          </a:p>
        </p:txBody>
      </p:sp>
      <p:sp>
        <p:nvSpPr>
          <p:cNvPr id="3" name="Subtitle 2">
            <a:extLst>
              <a:ext uri="{FF2B5EF4-FFF2-40B4-BE49-F238E27FC236}">
                <a16:creationId xmlns:a16="http://schemas.microsoft.com/office/drawing/2014/main" id="{702C0FD4-DAF9-9A43-A0BF-7B9CA634E0EA}"/>
              </a:ext>
            </a:extLst>
          </p:cNvPr>
          <p:cNvSpPr>
            <a:spLocks noGrp="1"/>
          </p:cNvSpPr>
          <p:nvPr>
            <p:ph type="subTitle" idx="1"/>
          </p:nvPr>
        </p:nvSpPr>
        <p:spPr/>
        <p:txBody>
          <a:bodyPr/>
          <a:lstStyle/>
          <a:p>
            <a:r>
              <a:rPr lang="en-US" dirty="0"/>
              <a:t>8/18/2021</a:t>
            </a:r>
          </a:p>
        </p:txBody>
      </p:sp>
    </p:spTree>
    <p:extLst>
      <p:ext uri="{BB962C8B-B14F-4D97-AF65-F5344CB8AC3E}">
        <p14:creationId xmlns:p14="http://schemas.microsoft.com/office/powerpoint/2010/main" val="3670621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2BAF-F495-E948-B822-3484C998DD99}"/>
              </a:ext>
            </a:extLst>
          </p:cNvPr>
          <p:cNvSpPr>
            <a:spLocks noGrp="1"/>
          </p:cNvSpPr>
          <p:nvPr>
            <p:ph type="title"/>
          </p:nvPr>
        </p:nvSpPr>
        <p:spPr/>
        <p:txBody>
          <a:bodyPr/>
          <a:lstStyle/>
          <a:p>
            <a:r>
              <a:rPr lang="en-US" dirty="0"/>
              <a:t>View Raster: Super useful, should always use before saving</a:t>
            </a:r>
          </a:p>
        </p:txBody>
      </p:sp>
      <p:pic>
        <p:nvPicPr>
          <p:cNvPr id="5" name="Picture 4">
            <a:extLst>
              <a:ext uri="{FF2B5EF4-FFF2-40B4-BE49-F238E27FC236}">
                <a16:creationId xmlns:a16="http://schemas.microsoft.com/office/drawing/2014/main" id="{0BC8CA82-FF03-AD4D-8841-482500ABE406}"/>
              </a:ext>
            </a:extLst>
          </p:cNvPr>
          <p:cNvPicPr>
            <a:picLocks noChangeAspect="1"/>
          </p:cNvPicPr>
          <p:nvPr/>
        </p:nvPicPr>
        <p:blipFill>
          <a:blip r:embed="rId2"/>
          <a:stretch>
            <a:fillRect/>
          </a:stretch>
        </p:blipFill>
        <p:spPr>
          <a:xfrm>
            <a:off x="3030394" y="1807926"/>
            <a:ext cx="6131212" cy="3620424"/>
          </a:xfrm>
          <a:prstGeom prst="rect">
            <a:avLst/>
          </a:prstGeom>
        </p:spPr>
      </p:pic>
      <p:sp>
        <p:nvSpPr>
          <p:cNvPr id="6" name="TextBox 5">
            <a:extLst>
              <a:ext uri="{FF2B5EF4-FFF2-40B4-BE49-F238E27FC236}">
                <a16:creationId xmlns:a16="http://schemas.microsoft.com/office/drawing/2014/main" id="{D199FE2F-4F9E-9D47-B768-D95DD55DD4A1}"/>
              </a:ext>
            </a:extLst>
          </p:cNvPr>
          <p:cNvSpPr txBox="1"/>
          <p:nvPr/>
        </p:nvSpPr>
        <p:spPr>
          <a:xfrm>
            <a:off x="838200" y="5691117"/>
            <a:ext cx="10298373" cy="646331"/>
          </a:xfrm>
          <a:prstGeom prst="rect">
            <a:avLst/>
          </a:prstGeom>
          <a:noFill/>
        </p:spPr>
        <p:txBody>
          <a:bodyPr wrap="square" rtlCol="0">
            <a:spAutoFit/>
          </a:bodyPr>
          <a:lstStyle/>
          <a:p>
            <a:r>
              <a:rPr lang="en-US" dirty="0"/>
              <a:t>This displays a raster using the 1</a:t>
            </a:r>
            <a:r>
              <a:rPr lang="en-US" baseline="30000" dirty="0"/>
              <a:t>st</a:t>
            </a:r>
            <a:r>
              <a:rPr lang="en-US" dirty="0"/>
              <a:t> PC, very useful at seeing if there is drift within a cluster, or if one clusters spikes are tied to another cluster’s, such as with bursting neurons.</a:t>
            </a:r>
          </a:p>
        </p:txBody>
      </p:sp>
    </p:spTree>
    <p:extLst>
      <p:ext uri="{BB962C8B-B14F-4D97-AF65-F5344CB8AC3E}">
        <p14:creationId xmlns:p14="http://schemas.microsoft.com/office/powerpoint/2010/main" val="226593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8DCFD-1ADC-EE41-BA7C-3A7C65D8538D}"/>
              </a:ext>
            </a:extLst>
          </p:cNvPr>
          <p:cNvSpPr>
            <a:spLocks noGrp="1"/>
          </p:cNvSpPr>
          <p:nvPr>
            <p:ph type="title"/>
          </p:nvPr>
        </p:nvSpPr>
        <p:spPr/>
        <p:txBody>
          <a:bodyPr/>
          <a:lstStyle/>
          <a:p>
            <a:r>
              <a:rPr lang="en-US" dirty="0"/>
              <a:t>View ISI: Also a MUST use before saving</a:t>
            </a:r>
          </a:p>
        </p:txBody>
      </p:sp>
      <p:pic>
        <p:nvPicPr>
          <p:cNvPr id="5" name="Picture 4">
            <a:extLst>
              <a:ext uri="{FF2B5EF4-FFF2-40B4-BE49-F238E27FC236}">
                <a16:creationId xmlns:a16="http://schemas.microsoft.com/office/drawing/2014/main" id="{ACEDD837-9C14-044D-8D9F-6128E0D0EC0E}"/>
              </a:ext>
            </a:extLst>
          </p:cNvPr>
          <p:cNvPicPr>
            <a:picLocks noChangeAspect="1"/>
          </p:cNvPicPr>
          <p:nvPr/>
        </p:nvPicPr>
        <p:blipFill>
          <a:blip r:embed="rId2"/>
          <a:stretch>
            <a:fillRect/>
          </a:stretch>
        </p:blipFill>
        <p:spPr>
          <a:xfrm>
            <a:off x="2444788" y="1960146"/>
            <a:ext cx="7302424" cy="4481550"/>
          </a:xfrm>
          <a:prstGeom prst="rect">
            <a:avLst/>
          </a:prstGeom>
        </p:spPr>
      </p:pic>
    </p:spTree>
    <p:extLst>
      <p:ext uri="{BB962C8B-B14F-4D97-AF65-F5344CB8AC3E}">
        <p14:creationId xmlns:p14="http://schemas.microsoft.com/office/powerpoint/2010/main" val="1343602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62CAF-4F80-1C49-B069-B8A5B603397E}"/>
              </a:ext>
            </a:extLst>
          </p:cNvPr>
          <p:cNvSpPr>
            <a:spLocks noGrp="1"/>
          </p:cNvSpPr>
          <p:nvPr>
            <p:ph type="title"/>
          </p:nvPr>
        </p:nvSpPr>
        <p:spPr/>
        <p:txBody>
          <a:bodyPr/>
          <a:lstStyle/>
          <a:p>
            <a:r>
              <a:rPr lang="en-US" dirty="0"/>
              <a:t>View </a:t>
            </a:r>
            <a:r>
              <a:rPr lang="en-US" dirty="0" err="1"/>
              <a:t>Autocorr</a:t>
            </a:r>
            <a:r>
              <a:rPr lang="en-US" dirty="0"/>
              <a:t>: similar to ISI</a:t>
            </a:r>
          </a:p>
        </p:txBody>
      </p:sp>
      <p:pic>
        <p:nvPicPr>
          <p:cNvPr id="5" name="Picture 4">
            <a:extLst>
              <a:ext uri="{FF2B5EF4-FFF2-40B4-BE49-F238E27FC236}">
                <a16:creationId xmlns:a16="http://schemas.microsoft.com/office/drawing/2014/main" id="{AA620955-D1F3-2A40-B57B-9ADC87763EA3}"/>
              </a:ext>
            </a:extLst>
          </p:cNvPr>
          <p:cNvPicPr>
            <a:picLocks noChangeAspect="1"/>
          </p:cNvPicPr>
          <p:nvPr/>
        </p:nvPicPr>
        <p:blipFill>
          <a:blip r:embed="rId2"/>
          <a:stretch>
            <a:fillRect/>
          </a:stretch>
        </p:blipFill>
        <p:spPr>
          <a:xfrm>
            <a:off x="2401818" y="1777728"/>
            <a:ext cx="7388363" cy="4715147"/>
          </a:xfrm>
          <a:prstGeom prst="rect">
            <a:avLst/>
          </a:prstGeom>
        </p:spPr>
      </p:pic>
    </p:spTree>
    <p:extLst>
      <p:ext uri="{BB962C8B-B14F-4D97-AF65-F5344CB8AC3E}">
        <p14:creationId xmlns:p14="http://schemas.microsoft.com/office/powerpoint/2010/main" val="4135365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75074-19A1-9E40-82C1-099E6E22EC57}"/>
              </a:ext>
            </a:extLst>
          </p:cNvPr>
          <p:cNvSpPr>
            <a:spLocks noGrp="1"/>
          </p:cNvSpPr>
          <p:nvPr>
            <p:ph type="title"/>
          </p:nvPr>
        </p:nvSpPr>
        <p:spPr/>
        <p:txBody>
          <a:bodyPr/>
          <a:lstStyle/>
          <a:p>
            <a:r>
              <a:rPr lang="en-US" dirty="0"/>
              <a:t>View </a:t>
            </a:r>
            <a:r>
              <a:rPr lang="en-US" dirty="0" err="1"/>
              <a:t>Xcorr</a:t>
            </a:r>
            <a:r>
              <a:rPr lang="en-US" dirty="0"/>
              <a:t>: Cross-correlogram</a:t>
            </a:r>
          </a:p>
        </p:txBody>
      </p:sp>
      <p:pic>
        <p:nvPicPr>
          <p:cNvPr id="5" name="Content Placeholder 4">
            <a:extLst>
              <a:ext uri="{FF2B5EF4-FFF2-40B4-BE49-F238E27FC236}">
                <a16:creationId xmlns:a16="http://schemas.microsoft.com/office/drawing/2014/main" id="{9F92374E-88A4-AC47-A701-400634DFDD3F}"/>
              </a:ext>
            </a:extLst>
          </p:cNvPr>
          <p:cNvPicPr>
            <a:picLocks noGrp="1" noChangeAspect="1"/>
          </p:cNvPicPr>
          <p:nvPr>
            <p:ph idx="1"/>
          </p:nvPr>
        </p:nvPicPr>
        <p:blipFill>
          <a:blip r:embed="rId2"/>
          <a:stretch>
            <a:fillRect/>
          </a:stretch>
        </p:blipFill>
        <p:spPr>
          <a:xfrm>
            <a:off x="838200" y="1852921"/>
            <a:ext cx="6655806" cy="4351338"/>
          </a:xfrm>
        </p:spPr>
      </p:pic>
      <p:sp>
        <p:nvSpPr>
          <p:cNvPr id="6" name="TextBox 5">
            <a:extLst>
              <a:ext uri="{FF2B5EF4-FFF2-40B4-BE49-F238E27FC236}">
                <a16:creationId xmlns:a16="http://schemas.microsoft.com/office/drawing/2014/main" id="{62A61909-E8E9-E74F-827A-6DA3D69D6BCB}"/>
              </a:ext>
            </a:extLst>
          </p:cNvPr>
          <p:cNvSpPr txBox="1"/>
          <p:nvPr/>
        </p:nvSpPr>
        <p:spPr>
          <a:xfrm>
            <a:off x="7638702" y="2292823"/>
            <a:ext cx="3920952" cy="1477328"/>
          </a:xfrm>
          <a:prstGeom prst="rect">
            <a:avLst/>
          </a:prstGeom>
          <a:noFill/>
        </p:spPr>
        <p:txBody>
          <a:bodyPr wrap="square" rtlCol="0">
            <a:spAutoFit/>
          </a:bodyPr>
          <a:lstStyle/>
          <a:p>
            <a:r>
              <a:rPr lang="en-US" dirty="0"/>
              <a:t>Shows relationship between spiking of clusters. </a:t>
            </a:r>
          </a:p>
          <a:p>
            <a:endParaRPr lang="en-US" dirty="0"/>
          </a:p>
          <a:p>
            <a:r>
              <a:rPr lang="en-US" dirty="0"/>
              <a:t>Here Cluster 5 spikes often precede cluster 4 spikes by 2-3 </a:t>
            </a:r>
            <a:r>
              <a:rPr lang="en-US" dirty="0" err="1"/>
              <a:t>ms.</a:t>
            </a:r>
            <a:r>
              <a:rPr lang="en-US" dirty="0"/>
              <a:t> </a:t>
            </a:r>
          </a:p>
        </p:txBody>
      </p:sp>
    </p:spTree>
    <p:extLst>
      <p:ext uri="{BB962C8B-B14F-4D97-AF65-F5344CB8AC3E}">
        <p14:creationId xmlns:p14="http://schemas.microsoft.com/office/powerpoint/2010/main" val="853691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B7AA-BFC7-5A40-A413-1610916B592F}"/>
              </a:ext>
            </a:extLst>
          </p:cNvPr>
          <p:cNvSpPr>
            <a:spLocks noGrp="1"/>
          </p:cNvSpPr>
          <p:nvPr>
            <p:ph type="title"/>
          </p:nvPr>
        </p:nvSpPr>
        <p:spPr/>
        <p:txBody>
          <a:bodyPr/>
          <a:lstStyle/>
          <a:p>
            <a:r>
              <a:rPr lang="en-US" dirty="0"/>
              <a:t>Discard Clusters</a:t>
            </a:r>
          </a:p>
        </p:txBody>
      </p:sp>
      <p:sp>
        <p:nvSpPr>
          <p:cNvPr id="3" name="Content Placeholder 2">
            <a:extLst>
              <a:ext uri="{FF2B5EF4-FFF2-40B4-BE49-F238E27FC236}">
                <a16:creationId xmlns:a16="http://schemas.microsoft.com/office/drawing/2014/main" id="{37A3DF39-2822-DD4B-91A3-28CF20979696}"/>
              </a:ext>
            </a:extLst>
          </p:cNvPr>
          <p:cNvSpPr>
            <a:spLocks noGrp="1"/>
          </p:cNvSpPr>
          <p:nvPr>
            <p:ph idx="1"/>
          </p:nvPr>
        </p:nvSpPr>
        <p:spPr/>
        <p:txBody>
          <a:bodyPr/>
          <a:lstStyle/>
          <a:p>
            <a:r>
              <a:rPr lang="en-US" dirty="0"/>
              <a:t>Throws out selected Clusters</a:t>
            </a:r>
          </a:p>
          <a:p>
            <a:r>
              <a:rPr lang="en-US" dirty="0"/>
              <a:t>Pretty self explanatory</a:t>
            </a:r>
          </a:p>
          <a:p>
            <a:r>
              <a:rPr lang="en-US" dirty="0"/>
              <a:t>Can get them back by either:</a:t>
            </a:r>
          </a:p>
          <a:p>
            <a:pPr lvl="1"/>
            <a:r>
              <a:rPr lang="en-US" dirty="0"/>
              <a:t>Re-selecting the solution number</a:t>
            </a:r>
          </a:p>
          <a:p>
            <a:pPr lvl="1"/>
            <a:r>
              <a:rPr lang="en-US" dirty="0"/>
              <a:t>Undo button (only reverses 1 action)</a:t>
            </a:r>
          </a:p>
          <a:p>
            <a:pPr lvl="1"/>
            <a:endParaRPr lang="en-US" dirty="0"/>
          </a:p>
        </p:txBody>
      </p:sp>
    </p:spTree>
    <p:extLst>
      <p:ext uri="{BB962C8B-B14F-4D97-AF65-F5344CB8AC3E}">
        <p14:creationId xmlns:p14="http://schemas.microsoft.com/office/powerpoint/2010/main" val="3746852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4CBE-A11E-964A-8D6D-699E71DA1AFE}"/>
              </a:ext>
            </a:extLst>
          </p:cNvPr>
          <p:cNvSpPr>
            <a:spLocks noGrp="1"/>
          </p:cNvSpPr>
          <p:nvPr>
            <p:ph type="title"/>
          </p:nvPr>
        </p:nvSpPr>
        <p:spPr/>
        <p:txBody>
          <a:bodyPr/>
          <a:lstStyle/>
          <a:p>
            <a:r>
              <a:rPr lang="en-US" dirty="0"/>
              <a:t>Merging</a:t>
            </a:r>
          </a:p>
        </p:txBody>
      </p:sp>
      <p:pic>
        <p:nvPicPr>
          <p:cNvPr id="7" name="Picture 6">
            <a:extLst>
              <a:ext uri="{FF2B5EF4-FFF2-40B4-BE49-F238E27FC236}">
                <a16:creationId xmlns:a16="http://schemas.microsoft.com/office/drawing/2014/main" id="{B427D73E-BEF0-FF43-B54B-8E7B06D13F21}"/>
              </a:ext>
            </a:extLst>
          </p:cNvPr>
          <p:cNvPicPr>
            <a:picLocks noChangeAspect="1"/>
          </p:cNvPicPr>
          <p:nvPr/>
        </p:nvPicPr>
        <p:blipFill>
          <a:blip r:embed="rId2"/>
          <a:stretch>
            <a:fillRect/>
          </a:stretch>
        </p:blipFill>
        <p:spPr>
          <a:xfrm>
            <a:off x="719780" y="1824829"/>
            <a:ext cx="5376220" cy="4668046"/>
          </a:xfrm>
          <a:prstGeom prst="rect">
            <a:avLst/>
          </a:prstGeom>
        </p:spPr>
      </p:pic>
      <p:pic>
        <p:nvPicPr>
          <p:cNvPr id="9" name="Picture 8">
            <a:extLst>
              <a:ext uri="{FF2B5EF4-FFF2-40B4-BE49-F238E27FC236}">
                <a16:creationId xmlns:a16="http://schemas.microsoft.com/office/drawing/2014/main" id="{1E7A263A-8D16-B642-9C43-2BB7F7B86941}"/>
              </a:ext>
            </a:extLst>
          </p:cNvPr>
          <p:cNvPicPr>
            <a:picLocks noChangeAspect="1"/>
          </p:cNvPicPr>
          <p:nvPr/>
        </p:nvPicPr>
        <p:blipFill>
          <a:blip r:embed="rId3"/>
          <a:stretch>
            <a:fillRect/>
          </a:stretch>
        </p:blipFill>
        <p:spPr>
          <a:xfrm>
            <a:off x="6497544" y="1824828"/>
            <a:ext cx="5377118" cy="4668047"/>
          </a:xfrm>
          <a:prstGeom prst="rect">
            <a:avLst/>
          </a:prstGeom>
        </p:spPr>
      </p:pic>
      <p:cxnSp>
        <p:nvCxnSpPr>
          <p:cNvPr id="11" name="Straight Arrow Connector 10">
            <a:extLst>
              <a:ext uri="{FF2B5EF4-FFF2-40B4-BE49-F238E27FC236}">
                <a16:creationId xmlns:a16="http://schemas.microsoft.com/office/drawing/2014/main" id="{D637C015-6659-C049-B49E-CDEBE47EDD50}"/>
              </a:ext>
            </a:extLst>
          </p:cNvPr>
          <p:cNvCxnSpPr>
            <a:cxnSpLocks/>
          </p:cNvCxnSpPr>
          <p:nvPr/>
        </p:nvCxnSpPr>
        <p:spPr>
          <a:xfrm flipH="1" flipV="1">
            <a:off x="8035637" y="4475019"/>
            <a:ext cx="304799" cy="7897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2E5CEE-E4D0-824C-B8DC-E4107E13933E}"/>
              </a:ext>
            </a:extLst>
          </p:cNvPr>
          <p:cNvSpPr txBox="1"/>
          <p:nvPr/>
        </p:nvSpPr>
        <p:spPr>
          <a:xfrm>
            <a:off x="6766516" y="5357302"/>
            <a:ext cx="3175549" cy="369332"/>
          </a:xfrm>
          <a:prstGeom prst="rect">
            <a:avLst/>
          </a:prstGeom>
          <a:noFill/>
        </p:spPr>
        <p:txBody>
          <a:bodyPr wrap="none" rtlCol="0">
            <a:spAutoFit/>
          </a:bodyPr>
          <a:lstStyle/>
          <a:p>
            <a:r>
              <a:rPr lang="en-US" dirty="0">
                <a:solidFill>
                  <a:srgbClr val="FF0000"/>
                </a:solidFill>
              </a:rPr>
              <a:t>The new cluster goes at the end</a:t>
            </a:r>
          </a:p>
        </p:txBody>
      </p:sp>
    </p:spTree>
    <p:extLst>
      <p:ext uri="{BB962C8B-B14F-4D97-AF65-F5344CB8AC3E}">
        <p14:creationId xmlns:p14="http://schemas.microsoft.com/office/powerpoint/2010/main" val="870656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A64D-0111-8945-AD65-6AA1648378A8}"/>
              </a:ext>
            </a:extLst>
          </p:cNvPr>
          <p:cNvSpPr>
            <a:spLocks noGrp="1"/>
          </p:cNvSpPr>
          <p:nvPr>
            <p:ph type="title"/>
          </p:nvPr>
        </p:nvSpPr>
        <p:spPr/>
        <p:txBody>
          <a:bodyPr/>
          <a:lstStyle/>
          <a:p>
            <a:r>
              <a:rPr lang="en-US" dirty="0"/>
              <a:t>Undo</a:t>
            </a:r>
          </a:p>
        </p:txBody>
      </p:sp>
      <p:pic>
        <p:nvPicPr>
          <p:cNvPr id="4" name="Picture 3">
            <a:extLst>
              <a:ext uri="{FF2B5EF4-FFF2-40B4-BE49-F238E27FC236}">
                <a16:creationId xmlns:a16="http://schemas.microsoft.com/office/drawing/2014/main" id="{387BAAB9-9C62-F648-BBC6-45DF6D2C8715}"/>
              </a:ext>
            </a:extLst>
          </p:cNvPr>
          <p:cNvPicPr>
            <a:picLocks noChangeAspect="1"/>
          </p:cNvPicPr>
          <p:nvPr/>
        </p:nvPicPr>
        <p:blipFill>
          <a:blip r:embed="rId2"/>
          <a:stretch>
            <a:fillRect/>
          </a:stretch>
        </p:blipFill>
        <p:spPr>
          <a:xfrm>
            <a:off x="838200" y="1561591"/>
            <a:ext cx="5377118" cy="4668047"/>
          </a:xfrm>
          <a:prstGeom prst="rect">
            <a:avLst/>
          </a:prstGeom>
        </p:spPr>
      </p:pic>
      <p:cxnSp>
        <p:nvCxnSpPr>
          <p:cNvPr id="6" name="Straight Arrow Connector 5">
            <a:extLst>
              <a:ext uri="{FF2B5EF4-FFF2-40B4-BE49-F238E27FC236}">
                <a16:creationId xmlns:a16="http://schemas.microsoft.com/office/drawing/2014/main" id="{EA9D737D-B937-EE44-80F4-0B6137849ED7}"/>
              </a:ext>
            </a:extLst>
          </p:cNvPr>
          <p:cNvCxnSpPr>
            <a:cxnSpLocks/>
            <a:stCxn id="7" idx="2"/>
          </p:cNvCxnSpPr>
          <p:nvPr/>
        </p:nvCxnSpPr>
        <p:spPr>
          <a:xfrm flipH="1">
            <a:off x="6096000" y="2835349"/>
            <a:ext cx="3283528" cy="31498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EA8AA8-2FD0-C34A-9636-52CE1E8052E2}"/>
              </a:ext>
            </a:extLst>
          </p:cNvPr>
          <p:cNvSpPr txBox="1"/>
          <p:nvPr/>
        </p:nvSpPr>
        <p:spPr>
          <a:xfrm>
            <a:off x="6982691" y="2189018"/>
            <a:ext cx="4793673" cy="646331"/>
          </a:xfrm>
          <a:prstGeom prst="rect">
            <a:avLst/>
          </a:prstGeom>
          <a:noFill/>
        </p:spPr>
        <p:txBody>
          <a:bodyPr wrap="square" rtlCol="0">
            <a:spAutoFit/>
          </a:bodyPr>
          <a:lstStyle/>
          <a:p>
            <a:r>
              <a:rPr lang="en-US" dirty="0">
                <a:solidFill>
                  <a:srgbClr val="FF0000"/>
                </a:solidFill>
              </a:rPr>
              <a:t>The Undo button can only reverse a single manipulation: Merge, Split, Save or Discard</a:t>
            </a:r>
          </a:p>
        </p:txBody>
      </p:sp>
    </p:spTree>
    <p:extLst>
      <p:ext uri="{BB962C8B-B14F-4D97-AF65-F5344CB8AC3E}">
        <p14:creationId xmlns:p14="http://schemas.microsoft.com/office/powerpoint/2010/main" val="4034083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C1E0-6790-CA47-9B6C-906D1B184622}"/>
              </a:ext>
            </a:extLst>
          </p:cNvPr>
          <p:cNvSpPr>
            <a:spLocks noGrp="1"/>
          </p:cNvSpPr>
          <p:nvPr>
            <p:ph type="title"/>
          </p:nvPr>
        </p:nvSpPr>
        <p:spPr/>
        <p:txBody>
          <a:bodyPr/>
          <a:lstStyle/>
          <a:p>
            <a:r>
              <a:rPr lang="en-US" dirty="0"/>
              <a:t>Splitting A Cluster</a:t>
            </a:r>
          </a:p>
        </p:txBody>
      </p:sp>
      <p:pic>
        <p:nvPicPr>
          <p:cNvPr id="8" name="Picture 7">
            <a:extLst>
              <a:ext uri="{FF2B5EF4-FFF2-40B4-BE49-F238E27FC236}">
                <a16:creationId xmlns:a16="http://schemas.microsoft.com/office/drawing/2014/main" id="{D0EF03B1-0835-8A43-BF10-C13E53F69C6C}"/>
              </a:ext>
            </a:extLst>
          </p:cNvPr>
          <p:cNvPicPr>
            <a:picLocks noChangeAspect="1"/>
          </p:cNvPicPr>
          <p:nvPr/>
        </p:nvPicPr>
        <p:blipFill>
          <a:blip r:embed="rId2"/>
          <a:stretch>
            <a:fillRect/>
          </a:stretch>
        </p:blipFill>
        <p:spPr>
          <a:xfrm>
            <a:off x="573232" y="1690688"/>
            <a:ext cx="5353353" cy="4802186"/>
          </a:xfrm>
          <a:prstGeom prst="rect">
            <a:avLst/>
          </a:prstGeom>
        </p:spPr>
      </p:pic>
      <p:sp>
        <p:nvSpPr>
          <p:cNvPr id="9" name="Rectangle 8">
            <a:extLst>
              <a:ext uri="{FF2B5EF4-FFF2-40B4-BE49-F238E27FC236}">
                <a16:creationId xmlns:a16="http://schemas.microsoft.com/office/drawing/2014/main" id="{FE171591-E91E-E048-93D9-10E09DE21D5F}"/>
              </a:ext>
            </a:extLst>
          </p:cNvPr>
          <p:cNvSpPr/>
          <p:nvPr/>
        </p:nvSpPr>
        <p:spPr>
          <a:xfrm>
            <a:off x="4911115" y="2882479"/>
            <a:ext cx="981685" cy="5041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7F789E-DD46-E64E-A03B-590F9106C85D}"/>
              </a:ext>
            </a:extLst>
          </p:cNvPr>
          <p:cNvSpPr txBox="1"/>
          <p:nvPr/>
        </p:nvSpPr>
        <p:spPr>
          <a:xfrm>
            <a:off x="6531429" y="1674674"/>
            <a:ext cx="4697186" cy="1754326"/>
          </a:xfrm>
          <a:prstGeom prst="rect">
            <a:avLst/>
          </a:prstGeom>
          <a:noFill/>
        </p:spPr>
        <p:txBody>
          <a:bodyPr wrap="square" rtlCol="0">
            <a:spAutoFit/>
          </a:bodyPr>
          <a:lstStyle/>
          <a:p>
            <a:r>
              <a:rPr lang="en-US" dirty="0"/>
              <a:t>Split will split a single cluster using PCA and then fitting a GMM</a:t>
            </a:r>
          </a:p>
          <a:p>
            <a:endParaRPr lang="en-US" dirty="0"/>
          </a:p>
          <a:p>
            <a:r>
              <a:rPr lang="en-US" dirty="0"/>
              <a:t>UMAP split uses the UMAP algorithm instead of PCA. This is much slower than PCA, especially as number of spikes increase.</a:t>
            </a:r>
          </a:p>
        </p:txBody>
      </p:sp>
      <p:pic>
        <p:nvPicPr>
          <p:cNvPr id="12" name="Picture 11">
            <a:extLst>
              <a:ext uri="{FF2B5EF4-FFF2-40B4-BE49-F238E27FC236}">
                <a16:creationId xmlns:a16="http://schemas.microsoft.com/office/drawing/2014/main" id="{17A3FAE2-9AEB-E04C-BAAB-AA85A4777A53}"/>
              </a:ext>
            </a:extLst>
          </p:cNvPr>
          <p:cNvPicPr>
            <a:picLocks noChangeAspect="1"/>
          </p:cNvPicPr>
          <p:nvPr/>
        </p:nvPicPr>
        <p:blipFill>
          <a:blip r:embed="rId3"/>
          <a:stretch>
            <a:fillRect/>
          </a:stretch>
        </p:blipFill>
        <p:spPr>
          <a:xfrm>
            <a:off x="6531429" y="3532049"/>
            <a:ext cx="3924300" cy="2413000"/>
          </a:xfrm>
          <a:prstGeom prst="rect">
            <a:avLst/>
          </a:prstGeom>
        </p:spPr>
      </p:pic>
      <p:sp>
        <p:nvSpPr>
          <p:cNvPr id="13" name="TextBox 12">
            <a:extLst>
              <a:ext uri="{FF2B5EF4-FFF2-40B4-BE49-F238E27FC236}">
                <a16:creationId xmlns:a16="http://schemas.microsoft.com/office/drawing/2014/main" id="{A76038AD-B5BC-F246-8E35-93D0803A581A}"/>
              </a:ext>
            </a:extLst>
          </p:cNvPr>
          <p:cNvSpPr txBox="1"/>
          <p:nvPr/>
        </p:nvSpPr>
        <p:spPr>
          <a:xfrm>
            <a:off x="6419851" y="6123542"/>
            <a:ext cx="4714560" cy="369332"/>
          </a:xfrm>
          <a:prstGeom prst="rect">
            <a:avLst/>
          </a:prstGeom>
          <a:noFill/>
        </p:spPr>
        <p:txBody>
          <a:bodyPr wrap="none" rtlCol="0">
            <a:spAutoFit/>
          </a:bodyPr>
          <a:lstStyle/>
          <a:p>
            <a:r>
              <a:rPr lang="en-US" dirty="0"/>
              <a:t>Both will query user for GMM fitting parameters</a:t>
            </a:r>
          </a:p>
        </p:txBody>
      </p:sp>
    </p:spTree>
    <p:extLst>
      <p:ext uri="{BB962C8B-B14F-4D97-AF65-F5344CB8AC3E}">
        <p14:creationId xmlns:p14="http://schemas.microsoft.com/office/powerpoint/2010/main" val="2439081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0B556-EED7-8D48-ABFB-A8C9887DF959}"/>
              </a:ext>
            </a:extLst>
          </p:cNvPr>
          <p:cNvSpPr>
            <a:spLocks noGrp="1"/>
          </p:cNvSpPr>
          <p:nvPr>
            <p:ph type="title"/>
          </p:nvPr>
        </p:nvSpPr>
        <p:spPr/>
        <p:txBody>
          <a:bodyPr/>
          <a:lstStyle/>
          <a:p>
            <a:r>
              <a:rPr lang="en-US" dirty="0"/>
              <a:t>Splitting A Cluster</a:t>
            </a:r>
          </a:p>
        </p:txBody>
      </p:sp>
      <p:pic>
        <p:nvPicPr>
          <p:cNvPr id="5" name="Content Placeholder 4">
            <a:extLst>
              <a:ext uri="{FF2B5EF4-FFF2-40B4-BE49-F238E27FC236}">
                <a16:creationId xmlns:a16="http://schemas.microsoft.com/office/drawing/2014/main" id="{BA28F9D1-92AB-CD4C-972B-F6DF20531E93}"/>
              </a:ext>
            </a:extLst>
          </p:cNvPr>
          <p:cNvPicPr>
            <a:picLocks noGrp="1" noChangeAspect="1"/>
          </p:cNvPicPr>
          <p:nvPr>
            <p:ph idx="1"/>
          </p:nvPr>
        </p:nvPicPr>
        <p:blipFill>
          <a:blip r:embed="rId2"/>
          <a:stretch>
            <a:fillRect/>
          </a:stretch>
        </p:blipFill>
        <p:spPr>
          <a:xfrm>
            <a:off x="838200" y="1373963"/>
            <a:ext cx="4041648" cy="2743244"/>
          </a:xfrm>
        </p:spPr>
      </p:pic>
      <p:pic>
        <p:nvPicPr>
          <p:cNvPr id="7" name="Picture 6">
            <a:extLst>
              <a:ext uri="{FF2B5EF4-FFF2-40B4-BE49-F238E27FC236}">
                <a16:creationId xmlns:a16="http://schemas.microsoft.com/office/drawing/2014/main" id="{0C8B70F1-DC96-8A42-8435-A4611BE8297C}"/>
              </a:ext>
            </a:extLst>
          </p:cNvPr>
          <p:cNvPicPr>
            <a:picLocks noChangeAspect="1"/>
          </p:cNvPicPr>
          <p:nvPr/>
        </p:nvPicPr>
        <p:blipFill>
          <a:blip r:embed="rId3"/>
          <a:stretch>
            <a:fillRect/>
          </a:stretch>
        </p:blipFill>
        <p:spPr>
          <a:xfrm>
            <a:off x="5027899" y="1373963"/>
            <a:ext cx="5846052" cy="3638823"/>
          </a:xfrm>
          <a:prstGeom prst="rect">
            <a:avLst/>
          </a:prstGeom>
        </p:spPr>
      </p:pic>
      <p:pic>
        <p:nvPicPr>
          <p:cNvPr id="9" name="Picture 8">
            <a:extLst>
              <a:ext uri="{FF2B5EF4-FFF2-40B4-BE49-F238E27FC236}">
                <a16:creationId xmlns:a16="http://schemas.microsoft.com/office/drawing/2014/main" id="{3F205EE1-3E09-A745-B716-A4299CBDC028}"/>
              </a:ext>
            </a:extLst>
          </p:cNvPr>
          <p:cNvPicPr>
            <a:picLocks noChangeAspect="1"/>
          </p:cNvPicPr>
          <p:nvPr/>
        </p:nvPicPr>
        <p:blipFill>
          <a:blip r:embed="rId4"/>
          <a:stretch>
            <a:fillRect/>
          </a:stretch>
        </p:blipFill>
        <p:spPr>
          <a:xfrm>
            <a:off x="838200" y="4111244"/>
            <a:ext cx="3986784" cy="2745585"/>
          </a:xfrm>
          <a:prstGeom prst="rect">
            <a:avLst/>
          </a:prstGeom>
        </p:spPr>
      </p:pic>
      <p:pic>
        <p:nvPicPr>
          <p:cNvPr id="11" name="Picture 10">
            <a:extLst>
              <a:ext uri="{FF2B5EF4-FFF2-40B4-BE49-F238E27FC236}">
                <a16:creationId xmlns:a16="http://schemas.microsoft.com/office/drawing/2014/main" id="{24AE252F-E1EF-F241-A7D1-46ED164319D2}"/>
              </a:ext>
            </a:extLst>
          </p:cNvPr>
          <p:cNvPicPr>
            <a:picLocks noChangeAspect="1"/>
          </p:cNvPicPr>
          <p:nvPr/>
        </p:nvPicPr>
        <p:blipFill>
          <a:blip r:embed="rId5"/>
          <a:stretch>
            <a:fillRect/>
          </a:stretch>
        </p:blipFill>
        <p:spPr>
          <a:xfrm>
            <a:off x="10070949" y="4311269"/>
            <a:ext cx="1606003" cy="2181606"/>
          </a:xfrm>
          <a:prstGeom prst="rect">
            <a:avLst/>
          </a:prstGeom>
        </p:spPr>
      </p:pic>
    </p:spTree>
    <p:extLst>
      <p:ext uri="{BB962C8B-B14F-4D97-AF65-F5344CB8AC3E}">
        <p14:creationId xmlns:p14="http://schemas.microsoft.com/office/powerpoint/2010/main" val="3289174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91F8-1DA9-0544-A7B8-9197F0F61A6C}"/>
              </a:ext>
            </a:extLst>
          </p:cNvPr>
          <p:cNvSpPr>
            <a:spLocks noGrp="1"/>
          </p:cNvSpPr>
          <p:nvPr>
            <p:ph type="title"/>
          </p:nvPr>
        </p:nvSpPr>
        <p:spPr/>
        <p:txBody>
          <a:bodyPr/>
          <a:lstStyle/>
          <a:p>
            <a:r>
              <a:rPr lang="en-US" dirty="0"/>
              <a:t>Saving Cells</a:t>
            </a:r>
          </a:p>
        </p:txBody>
      </p:sp>
      <p:pic>
        <p:nvPicPr>
          <p:cNvPr id="5" name="Picture 4">
            <a:extLst>
              <a:ext uri="{FF2B5EF4-FFF2-40B4-BE49-F238E27FC236}">
                <a16:creationId xmlns:a16="http://schemas.microsoft.com/office/drawing/2014/main" id="{154B4587-9CD0-C04C-9C28-CCE60D4427C4}"/>
              </a:ext>
            </a:extLst>
          </p:cNvPr>
          <p:cNvPicPr>
            <a:picLocks noChangeAspect="1"/>
          </p:cNvPicPr>
          <p:nvPr/>
        </p:nvPicPr>
        <p:blipFill>
          <a:blip r:embed="rId2"/>
          <a:stretch>
            <a:fillRect/>
          </a:stretch>
        </p:blipFill>
        <p:spPr>
          <a:xfrm>
            <a:off x="838200" y="1943100"/>
            <a:ext cx="2895600" cy="2971800"/>
          </a:xfrm>
          <a:prstGeom prst="rect">
            <a:avLst/>
          </a:prstGeom>
        </p:spPr>
      </p:pic>
      <p:sp>
        <p:nvSpPr>
          <p:cNvPr id="6" name="TextBox 5">
            <a:extLst>
              <a:ext uri="{FF2B5EF4-FFF2-40B4-BE49-F238E27FC236}">
                <a16:creationId xmlns:a16="http://schemas.microsoft.com/office/drawing/2014/main" id="{46A25286-5E7A-EA44-8524-A4E762903FD3}"/>
              </a:ext>
            </a:extLst>
          </p:cNvPr>
          <p:cNvSpPr txBox="1"/>
          <p:nvPr/>
        </p:nvSpPr>
        <p:spPr>
          <a:xfrm>
            <a:off x="4866362" y="1640096"/>
            <a:ext cx="6487438" cy="2031325"/>
          </a:xfrm>
          <a:prstGeom prst="rect">
            <a:avLst/>
          </a:prstGeom>
          <a:noFill/>
        </p:spPr>
        <p:txBody>
          <a:bodyPr wrap="square" rtlCol="0">
            <a:spAutoFit/>
          </a:bodyPr>
          <a:lstStyle/>
          <a:p>
            <a:r>
              <a:rPr lang="en-US" dirty="0"/>
              <a:t>Selected Clusters will be saved and removed from list. </a:t>
            </a:r>
          </a:p>
          <a:p>
            <a:endParaRPr lang="en-US" dirty="0"/>
          </a:p>
          <a:p>
            <a:r>
              <a:rPr lang="en-US" dirty="0"/>
              <a:t>You can select if they are </a:t>
            </a:r>
            <a:r>
              <a:rPr lang="en-US" dirty="0" err="1"/>
              <a:t>single_unit</a:t>
            </a:r>
            <a:r>
              <a:rPr lang="en-US" dirty="0"/>
              <a:t>, </a:t>
            </a:r>
            <a:r>
              <a:rPr lang="en-US" dirty="0" err="1"/>
              <a:t>regular_spiking</a:t>
            </a:r>
            <a:r>
              <a:rPr lang="en-US" dirty="0"/>
              <a:t>, or </a:t>
            </a:r>
            <a:r>
              <a:rPr lang="en-US" dirty="0" err="1"/>
              <a:t>fast_spiking</a:t>
            </a:r>
            <a:endParaRPr lang="en-US" dirty="0"/>
          </a:p>
          <a:p>
            <a:endParaRPr lang="en-US" dirty="0"/>
          </a:p>
          <a:p>
            <a:r>
              <a:rPr lang="en-US" dirty="0"/>
              <a:t>I’ll be changing pyramidal and interneuron at a future date, because that’s inaccurate.</a:t>
            </a:r>
          </a:p>
        </p:txBody>
      </p:sp>
      <p:pic>
        <p:nvPicPr>
          <p:cNvPr id="8" name="Picture 7">
            <a:extLst>
              <a:ext uri="{FF2B5EF4-FFF2-40B4-BE49-F238E27FC236}">
                <a16:creationId xmlns:a16="http://schemas.microsoft.com/office/drawing/2014/main" id="{7B749190-0139-F840-B0CE-763C8207C3D6}"/>
              </a:ext>
            </a:extLst>
          </p:cNvPr>
          <p:cNvPicPr>
            <a:picLocks noChangeAspect="1"/>
          </p:cNvPicPr>
          <p:nvPr/>
        </p:nvPicPr>
        <p:blipFill>
          <a:blip r:embed="rId3"/>
          <a:stretch>
            <a:fillRect/>
          </a:stretch>
        </p:blipFill>
        <p:spPr>
          <a:xfrm>
            <a:off x="4592181" y="3827254"/>
            <a:ext cx="7035800" cy="2781300"/>
          </a:xfrm>
          <a:prstGeom prst="rect">
            <a:avLst/>
          </a:prstGeom>
        </p:spPr>
      </p:pic>
      <p:sp>
        <p:nvSpPr>
          <p:cNvPr id="9" name="TextBox 8">
            <a:extLst>
              <a:ext uri="{FF2B5EF4-FFF2-40B4-BE49-F238E27FC236}">
                <a16:creationId xmlns:a16="http://schemas.microsoft.com/office/drawing/2014/main" id="{2A8E1831-1787-864C-B642-CAD92ADC41DF}"/>
              </a:ext>
            </a:extLst>
          </p:cNvPr>
          <p:cNvSpPr txBox="1"/>
          <p:nvPr/>
        </p:nvSpPr>
        <p:spPr>
          <a:xfrm>
            <a:off x="191933" y="5831174"/>
            <a:ext cx="4188134" cy="369332"/>
          </a:xfrm>
          <a:prstGeom prst="rect">
            <a:avLst/>
          </a:prstGeom>
          <a:noFill/>
        </p:spPr>
        <p:txBody>
          <a:bodyPr wrap="none" rtlCol="0">
            <a:spAutoFit/>
          </a:bodyPr>
          <a:lstStyle/>
          <a:p>
            <a:r>
              <a:rPr lang="en-US" dirty="0">
                <a:solidFill>
                  <a:srgbClr val="FF0000"/>
                </a:solidFill>
              </a:rPr>
              <a:t>Can view saved cells at any time in </a:t>
            </a:r>
            <a:r>
              <a:rPr lang="en-US" dirty="0" err="1">
                <a:solidFill>
                  <a:srgbClr val="FF0000"/>
                </a:solidFill>
              </a:rPr>
              <a:t>ipython</a:t>
            </a:r>
            <a:endParaRPr lang="en-US" dirty="0">
              <a:solidFill>
                <a:srgbClr val="FF0000"/>
              </a:solidFill>
            </a:endParaRPr>
          </a:p>
        </p:txBody>
      </p:sp>
    </p:spTree>
    <p:extLst>
      <p:ext uri="{BB962C8B-B14F-4D97-AF65-F5344CB8AC3E}">
        <p14:creationId xmlns:p14="http://schemas.microsoft.com/office/powerpoint/2010/main" val="199556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C19388-8BDE-B948-B836-D62B2B4C341E}"/>
              </a:ext>
            </a:extLst>
          </p:cNvPr>
          <p:cNvSpPr txBox="1"/>
          <p:nvPr/>
        </p:nvSpPr>
        <p:spPr>
          <a:xfrm>
            <a:off x="1626783" y="1499191"/>
            <a:ext cx="8644268" cy="5355312"/>
          </a:xfrm>
          <a:prstGeom prst="rect">
            <a:avLst/>
          </a:prstGeom>
          <a:noFill/>
        </p:spPr>
        <p:txBody>
          <a:bodyPr wrap="square" rtlCol="0">
            <a:spAutoFit/>
          </a:bodyPr>
          <a:lstStyle/>
          <a:p>
            <a:pPr marL="285750" indent="-285750">
              <a:buFont typeface="Arial" panose="020B0604020202020204" pitchFamily="34" charset="0"/>
              <a:buChar char="•"/>
            </a:pPr>
            <a:r>
              <a:rPr lang="en-US" dirty="0"/>
              <a:t>After running clustering: </a:t>
            </a:r>
            <a:r>
              <a:rPr lang="en-US" dirty="0" err="1"/>
              <a:t>dat.blech_clust_run</a:t>
            </a:r>
            <a:r>
              <a:rPr lang="en-US" dirty="0"/>
              <a:t>()</a:t>
            </a:r>
          </a:p>
          <a:p>
            <a:pPr marL="285750" indent="-285750">
              <a:buFont typeface="Arial" panose="020B0604020202020204" pitchFamily="34" charset="0"/>
              <a:buChar char="•"/>
            </a:pPr>
            <a:r>
              <a:rPr lang="en-US" dirty="0"/>
              <a:t>You will not have a </a:t>
            </a:r>
            <a:r>
              <a:rPr lang="en-US" dirty="0" err="1"/>
              <a:t>BlechClust</a:t>
            </a:r>
            <a:r>
              <a:rPr lang="en-US" dirty="0"/>
              <a:t> Folder inside your recording directory, </a:t>
            </a:r>
          </a:p>
          <a:p>
            <a:pPr marL="285750" indent="-285750">
              <a:buFont typeface="Arial" panose="020B0604020202020204" pitchFamily="34" charset="0"/>
              <a:buChar char="•"/>
            </a:pPr>
            <a:r>
              <a:rPr lang="en-US" dirty="0"/>
              <a:t>and spike sorting can now be run.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solidFill>
                  <a:srgbClr val="FF0000"/>
                </a:solidFill>
              </a:rPr>
              <a:t>Important: Look through the images in the </a:t>
            </a:r>
            <a:r>
              <a:rPr lang="en-US" dirty="0" err="1">
                <a:solidFill>
                  <a:srgbClr val="FF0000"/>
                </a:solidFill>
              </a:rPr>
              <a:t>BlechClust</a:t>
            </a:r>
            <a:r>
              <a:rPr lang="en-US" dirty="0">
                <a:solidFill>
                  <a:srgbClr val="FF0000"/>
                </a:solidFill>
              </a:rPr>
              <a:t> Folder and make sure clustering ran properly before beginning spike sorting. If you need to re-run clustering with different parameter, do so before beginning sorting. Starting spike sorting will delete raw and referenced electrode traces from the .h5 file and prepare the .h5 file to store sorted unit spike times and waveforms.</a:t>
            </a:r>
          </a:p>
        </p:txBody>
      </p:sp>
      <p:sp>
        <p:nvSpPr>
          <p:cNvPr id="2" name="Title 1">
            <a:extLst>
              <a:ext uri="{FF2B5EF4-FFF2-40B4-BE49-F238E27FC236}">
                <a16:creationId xmlns:a16="http://schemas.microsoft.com/office/drawing/2014/main" id="{6479CDE8-0C52-814D-AC86-8066815E9111}"/>
              </a:ext>
            </a:extLst>
          </p:cNvPr>
          <p:cNvSpPr>
            <a:spLocks noGrp="1"/>
          </p:cNvSpPr>
          <p:nvPr>
            <p:ph type="title"/>
          </p:nvPr>
        </p:nvSpPr>
        <p:spPr/>
        <p:txBody>
          <a:bodyPr/>
          <a:lstStyle/>
          <a:p>
            <a:r>
              <a:rPr lang="en-US" dirty="0"/>
              <a:t>Getting Started</a:t>
            </a:r>
          </a:p>
        </p:txBody>
      </p:sp>
      <p:pic>
        <p:nvPicPr>
          <p:cNvPr id="5" name="Content Placeholder 4">
            <a:extLst>
              <a:ext uri="{FF2B5EF4-FFF2-40B4-BE49-F238E27FC236}">
                <a16:creationId xmlns:a16="http://schemas.microsoft.com/office/drawing/2014/main" id="{E43186E5-9DD5-0442-A36E-9C6FEF22D191}"/>
              </a:ext>
            </a:extLst>
          </p:cNvPr>
          <p:cNvPicPr>
            <a:picLocks noGrp="1" noChangeAspect="1"/>
          </p:cNvPicPr>
          <p:nvPr>
            <p:ph idx="1"/>
          </p:nvPr>
        </p:nvPicPr>
        <p:blipFill>
          <a:blip r:embed="rId2"/>
          <a:stretch>
            <a:fillRect/>
          </a:stretch>
        </p:blipFill>
        <p:spPr>
          <a:xfrm>
            <a:off x="2819400" y="2553426"/>
            <a:ext cx="6553200" cy="2603500"/>
          </a:xfrm>
        </p:spPr>
      </p:pic>
    </p:spTree>
    <p:extLst>
      <p:ext uri="{BB962C8B-B14F-4D97-AF65-F5344CB8AC3E}">
        <p14:creationId xmlns:p14="http://schemas.microsoft.com/office/powerpoint/2010/main" val="2817053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3974-A07D-DF43-8E1A-E783E61C8A09}"/>
              </a:ext>
            </a:extLst>
          </p:cNvPr>
          <p:cNvSpPr>
            <a:spLocks noGrp="1"/>
          </p:cNvSpPr>
          <p:nvPr>
            <p:ph type="title"/>
          </p:nvPr>
        </p:nvSpPr>
        <p:spPr/>
        <p:txBody>
          <a:bodyPr/>
          <a:lstStyle/>
          <a:p>
            <a:r>
              <a:rPr lang="en-US" dirty="0"/>
              <a:t>Direct Cluster Access</a:t>
            </a:r>
          </a:p>
        </p:txBody>
      </p:sp>
      <p:sp>
        <p:nvSpPr>
          <p:cNvPr id="3" name="Content Placeholder 2">
            <a:extLst>
              <a:ext uri="{FF2B5EF4-FFF2-40B4-BE49-F238E27FC236}">
                <a16:creationId xmlns:a16="http://schemas.microsoft.com/office/drawing/2014/main" id="{1605DDF8-4AC7-DF43-A1CA-DD9813626FDF}"/>
              </a:ext>
            </a:extLst>
          </p:cNvPr>
          <p:cNvSpPr>
            <a:spLocks noGrp="1"/>
          </p:cNvSpPr>
          <p:nvPr>
            <p:ph idx="1"/>
          </p:nvPr>
        </p:nvSpPr>
        <p:spPr>
          <a:xfrm>
            <a:off x="838200" y="1825625"/>
            <a:ext cx="2684489" cy="4351338"/>
          </a:xfrm>
        </p:spPr>
        <p:txBody>
          <a:bodyPr/>
          <a:lstStyle/>
          <a:p>
            <a:pPr marL="0" indent="0">
              <a:buNone/>
            </a:pPr>
            <a:r>
              <a:rPr lang="en-US" dirty="0" err="1">
                <a:solidFill>
                  <a:srgbClr val="FF0000"/>
                </a:solidFill>
              </a:rPr>
              <a:t>ssg.sorter._active</a:t>
            </a:r>
            <a:endParaRPr lang="en-US" dirty="0">
              <a:solidFill>
                <a:srgbClr val="FF0000"/>
              </a:solidFill>
            </a:endParaRPr>
          </a:p>
          <a:p>
            <a:pPr marL="0" indent="0">
              <a:buNone/>
            </a:pPr>
            <a:r>
              <a:rPr lang="en-US" dirty="0"/>
              <a:t>provides direct access to the spike clusters. </a:t>
            </a:r>
          </a:p>
        </p:txBody>
      </p:sp>
      <p:pic>
        <p:nvPicPr>
          <p:cNvPr id="5" name="Picture 4">
            <a:extLst>
              <a:ext uri="{FF2B5EF4-FFF2-40B4-BE49-F238E27FC236}">
                <a16:creationId xmlns:a16="http://schemas.microsoft.com/office/drawing/2014/main" id="{A86218ED-ACDE-A941-8C09-4F7733BE2F7D}"/>
              </a:ext>
            </a:extLst>
          </p:cNvPr>
          <p:cNvPicPr>
            <a:picLocks noChangeAspect="1"/>
          </p:cNvPicPr>
          <p:nvPr/>
        </p:nvPicPr>
        <p:blipFill>
          <a:blip r:embed="rId2"/>
          <a:stretch>
            <a:fillRect/>
          </a:stretch>
        </p:blipFill>
        <p:spPr>
          <a:xfrm>
            <a:off x="3638758" y="1511300"/>
            <a:ext cx="8242300" cy="5346700"/>
          </a:xfrm>
          <a:prstGeom prst="rect">
            <a:avLst/>
          </a:prstGeom>
        </p:spPr>
      </p:pic>
      <p:sp>
        <p:nvSpPr>
          <p:cNvPr id="6" name="TextBox 5">
            <a:extLst>
              <a:ext uri="{FF2B5EF4-FFF2-40B4-BE49-F238E27FC236}">
                <a16:creationId xmlns:a16="http://schemas.microsoft.com/office/drawing/2014/main" id="{D4585E11-6622-0548-AAEB-D02EB3527ECF}"/>
              </a:ext>
            </a:extLst>
          </p:cNvPr>
          <p:cNvSpPr txBox="1"/>
          <p:nvPr/>
        </p:nvSpPr>
        <p:spPr>
          <a:xfrm>
            <a:off x="67248" y="3616142"/>
            <a:ext cx="3571510" cy="3139321"/>
          </a:xfrm>
          <a:prstGeom prst="rect">
            <a:avLst/>
          </a:prstGeom>
          <a:noFill/>
        </p:spPr>
        <p:txBody>
          <a:bodyPr wrap="square" rtlCol="0">
            <a:spAutoFit/>
          </a:bodyPr>
          <a:lstStyle/>
          <a:p>
            <a:r>
              <a:rPr lang="en-US" dirty="0">
                <a:solidFill>
                  <a:srgbClr val="FF0000"/>
                </a:solidFill>
              </a:rPr>
              <a:t>Developer Note:</a:t>
            </a:r>
          </a:p>
          <a:p>
            <a:r>
              <a:rPr lang="en-US" dirty="0">
                <a:solidFill>
                  <a:srgbClr val="FF0000"/>
                </a:solidFill>
              </a:rPr>
              <a:t>Every row of </a:t>
            </a:r>
            <a:r>
              <a:rPr lang="en-US" dirty="0" err="1">
                <a:solidFill>
                  <a:srgbClr val="FF0000"/>
                </a:solidFill>
              </a:rPr>
              <a:t>spike_waveforms</a:t>
            </a:r>
            <a:r>
              <a:rPr lang="en-US" dirty="0">
                <a:solidFill>
                  <a:srgbClr val="FF0000"/>
                </a:solidFill>
              </a:rPr>
              <a:t> corresponds to an element in </a:t>
            </a:r>
            <a:r>
              <a:rPr lang="en-US" dirty="0" err="1">
                <a:solidFill>
                  <a:srgbClr val="FF0000"/>
                </a:solidFill>
              </a:rPr>
              <a:t>spike_times</a:t>
            </a:r>
            <a:r>
              <a:rPr lang="en-US" dirty="0">
                <a:solidFill>
                  <a:srgbClr val="FF0000"/>
                </a:solidFill>
              </a:rPr>
              <a:t> and </a:t>
            </a:r>
            <a:r>
              <a:rPr lang="en-US" dirty="0" err="1">
                <a:solidFill>
                  <a:srgbClr val="FF0000"/>
                </a:solidFill>
              </a:rPr>
              <a:t>spike_map</a:t>
            </a:r>
            <a:r>
              <a:rPr lang="en-US" dirty="0">
                <a:solidFill>
                  <a:srgbClr val="FF0000"/>
                </a:solidFill>
              </a:rPr>
              <a:t>. So removing an element from one must also remove the same elements from the other 2.</a:t>
            </a:r>
          </a:p>
          <a:p>
            <a:endParaRPr lang="en-US" dirty="0">
              <a:solidFill>
                <a:srgbClr val="FF0000"/>
              </a:solidFill>
            </a:endParaRPr>
          </a:p>
          <a:p>
            <a:r>
              <a:rPr lang="en-US" dirty="0">
                <a:solidFill>
                  <a:srgbClr val="FF0000"/>
                </a:solidFill>
              </a:rPr>
              <a:t>Also all manipulations should append some description of the action to the manipulations string.</a:t>
            </a:r>
          </a:p>
        </p:txBody>
      </p:sp>
    </p:spTree>
    <p:extLst>
      <p:ext uri="{BB962C8B-B14F-4D97-AF65-F5344CB8AC3E}">
        <p14:creationId xmlns:p14="http://schemas.microsoft.com/office/powerpoint/2010/main" val="2416071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BC77-51CB-CF43-A7EE-E165AA8C9E7A}"/>
              </a:ext>
            </a:extLst>
          </p:cNvPr>
          <p:cNvSpPr>
            <a:spLocks noGrp="1"/>
          </p:cNvSpPr>
          <p:nvPr>
            <p:ph type="title"/>
          </p:nvPr>
        </p:nvSpPr>
        <p:spPr/>
        <p:txBody>
          <a:bodyPr/>
          <a:lstStyle/>
          <a:p>
            <a:r>
              <a:rPr lang="en-US" dirty="0"/>
              <a:t>Spike Filtering</a:t>
            </a:r>
          </a:p>
        </p:txBody>
      </p:sp>
      <p:sp>
        <p:nvSpPr>
          <p:cNvPr id="3" name="Content Placeholder 2">
            <a:extLst>
              <a:ext uri="{FF2B5EF4-FFF2-40B4-BE49-F238E27FC236}">
                <a16:creationId xmlns:a16="http://schemas.microsoft.com/office/drawing/2014/main" id="{18DCEB8F-4FCD-EB47-9669-B27267F4C153}"/>
              </a:ext>
            </a:extLst>
          </p:cNvPr>
          <p:cNvSpPr>
            <a:spLocks noGrp="1"/>
          </p:cNvSpPr>
          <p:nvPr>
            <p:ph idx="1"/>
          </p:nvPr>
        </p:nvSpPr>
        <p:spPr/>
        <p:txBody>
          <a:bodyPr/>
          <a:lstStyle/>
          <a:p>
            <a:r>
              <a:rPr lang="en-US" dirty="0"/>
              <a:t>Because of this we can apply filters directly to the clusters if we want.</a:t>
            </a:r>
          </a:p>
          <a:p>
            <a:endParaRPr lang="en-US" dirty="0"/>
          </a:p>
        </p:txBody>
      </p:sp>
      <p:pic>
        <p:nvPicPr>
          <p:cNvPr id="4" name="Content Placeholder 4">
            <a:extLst>
              <a:ext uri="{FF2B5EF4-FFF2-40B4-BE49-F238E27FC236}">
                <a16:creationId xmlns:a16="http://schemas.microsoft.com/office/drawing/2014/main" id="{AA718D38-9307-A94D-A401-2AD2EC06A28C}"/>
              </a:ext>
            </a:extLst>
          </p:cNvPr>
          <p:cNvPicPr>
            <a:picLocks noChangeAspect="1"/>
          </p:cNvPicPr>
          <p:nvPr/>
        </p:nvPicPr>
        <p:blipFill rotWithShape="1">
          <a:blip r:embed="rId2"/>
          <a:srcRect l="9188"/>
          <a:stretch/>
        </p:blipFill>
        <p:spPr>
          <a:xfrm>
            <a:off x="838200" y="2368327"/>
            <a:ext cx="5552066" cy="4124548"/>
          </a:xfrm>
          <a:prstGeom prst="rect">
            <a:avLst/>
          </a:prstGeom>
        </p:spPr>
      </p:pic>
      <p:cxnSp>
        <p:nvCxnSpPr>
          <p:cNvPr id="6" name="Straight Arrow Connector 5">
            <a:extLst>
              <a:ext uri="{FF2B5EF4-FFF2-40B4-BE49-F238E27FC236}">
                <a16:creationId xmlns:a16="http://schemas.microsoft.com/office/drawing/2014/main" id="{5FB52D3C-26A0-794C-921F-BCAC7B265755}"/>
              </a:ext>
            </a:extLst>
          </p:cNvPr>
          <p:cNvCxnSpPr/>
          <p:nvPr/>
        </p:nvCxnSpPr>
        <p:spPr>
          <a:xfrm flipH="1">
            <a:off x="2143593" y="3582649"/>
            <a:ext cx="497673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C66232-3F38-864B-A5E6-10EDEDAEE2FD}"/>
              </a:ext>
            </a:extLst>
          </p:cNvPr>
          <p:cNvSpPr txBox="1"/>
          <p:nvPr/>
        </p:nvSpPr>
        <p:spPr>
          <a:xfrm>
            <a:off x="7174992" y="3429000"/>
            <a:ext cx="3902739" cy="923330"/>
          </a:xfrm>
          <a:prstGeom prst="rect">
            <a:avLst/>
          </a:prstGeom>
          <a:noFill/>
        </p:spPr>
        <p:txBody>
          <a:bodyPr wrap="square" rtlCol="0">
            <a:spAutoFit/>
          </a:bodyPr>
          <a:lstStyle/>
          <a:p>
            <a:r>
              <a:rPr lang="en-US" dirty="0">
                <a:solidFill>
                  <a:srgbClr val="FF0000"/>
                </a:solidFill>
              </a:rPr>
              <a:t>For example, if we want to get rid of only these weird spikes. Or just 1 large spike, and ”Split” isn’t working well.</a:t>
            </a:r>
          </a:p>
        </p:txBody>
      </p:sp>
    </p:spTree>
    <p:extLst>
      <p:ext uri="{BB962C8B-B14F-4D97-AF65-F5344CB8AC3E}">
        <p14:creationId xmlns:p14="http://schemas.microsoft.com/office/powerpoint/2010/main" val="1589056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310C-C1C5-FA4C-AEF5-2FA10D89B47A}"/>
              </a:ext>
            </a:extLst>
          </p:cNvPr>
          <p:cNvSpPr>
            <a:spLocks noGrp="1"/>
          </p:cNvSpPr>
          <p:nvPr>
            <p:ph type="title"/>
          </p:nvPr>
        </p:nvSpPr>
        <p:spPr/>
        <p:txBody>
          <a:bodyPr/>
          <a:lstStyle/>
          <a:p>
            <a:r>
              <a:rPr lang="en-US" dirty="0"/>
              <a:t>Spike Filtering</a:t>
            </a:r>
          </a:p>
        </p:txBody>
      </p:sp>
      <p:pic>
        <p:nvPicPr>
          <p:cNvPr id="5" name="Picture 4">
            <a:extLst>
              <a:ext uri="{FF2B5EF4-FFF2-40B4-BE49-F238E27FC236}">
                <a16:creationId xmlns:a16="http://schemas.microsoft.com/office/drawing/2014/main" id="{87B06497-1ACE-7C4C-9101-3CD9BC99705C}"/>
              </a:ext>
            </a:extLst>
          </p:cNvPr>
          <p:cNvPicPr>
            <a:picLocks noChangeAspect="1"/>
          </p:cNvPicPr>
          <p:nvPr/>
        </p:nvPicPr>
        <p:blipFill>
          <a:blip r:embed="rId2"/>
          <a:stretch>
            <a:fillRect/>
          </a:stretch>
        </p:blipFill>
        <p:spPr>
          <a:xfrm>
            <a:off x="2248704" y="1690688"/>
            <a:ext cx="7694591" cy="3841646"/>
          </a:xfrm>
          <a:prstGeom prst="rect">
            <a:avLst/>
          </a:prstGeom>
        </p:spPr>
      </p:pic>
      <p:sp>
        <p:nvSpPr>
          <p:cNvPr id="6" name="TextBox 5">
            <a:extLst>
              <a:ext uri="{FF2B5EF4-FFF2-40B4-BE49-F238E27FC236}">
                <a16:creationId xmlns:a16="http://schemas.microsoft.com/office/drawing/2014/main" id="{8B4F42EF-FE8B-5E41-AC99-D95EE4711945}"/>
              </a:ext>
            </a:extLst>
          </p:cNvPr>
          <p:cNvSpPr txBox="1"/>
          <p:nvPr/>
        </p:nvSpPr>
        <p:spPr>
          <a:xfrm>
            <a:off x="1573967" y="6123543"/>
            <a:ext cx="9605322" cy="369332"/>
          </a:xfrm>
          <a:prstGeom prst="rect">
            <a:avLst/>
          </a:prstGeom>
          <a:noFill/>
        </p:spPr>
        <p:txBody>
          <a:bodyPr wrap="none" rtlCol="0">
            <a:spAutoFit/>
          </a:bodyPr>
          <a:lstStyle/>
          <a:p>
            <a:r>
              <a:rPr lang="en-US" dirty="0">
                <a:solidFill>
                  <a:srgbClr val="FF0000"/>
                </a:solidFill>
              </a:rPr>
              <a:t>Important: Doing this has no ”Undo”, if you mess up, you will have to restart sorting of this electrode</a:t>
            </a:r>
          </a:p>
        </p:txBody>
      </p:sp>
      <p:sp>
        <p:nvSpPr>
          <p:cNvPr id="7" name="Rectangle 6">
            <a:extLst>
              <a:ext uri="{FF2B5EF4-FFF2-40B4-BE49-F238E27FC236}">
                <a16:creationId xmlns:a16="http://schemas.microsoft.com/office/drawing/2014/main" id="{A564D199-460B-5745-856A-82CFFFBA429F}"/>
              </a:ext>
            </a:extLst>
          </p:cNvPr>
          <p:cNvSpPr/>
          <p:nvPr/>
        </p:nvSpPr>
        <p:spPr>
          <a:xfrm>
            <a:off x="2053652" y="1933731"/>
            <a:ext cx="5261548" cy="614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BA8D66-73FE-0546-8861-649DBCF2F1E5}"/>
              </a:ext>
            </a:extLst>
          </p:cNvPr>
          <p:cNvSpPr txBox="1"/>
          <p:nvPr/>
        </p:nvSpPr>
        <p:spPr>
          <a:xfrm>
            <a:off x="2684520" y="5650242"/>
            <a:ext cx="6822958" cy="369332"/>
          </a:xfrm>
          <a:prstGeom prst="rect">
            <a:avLst/>
          </a:prstGeom>
          <a:noFill/>
        </p:spPr>
        <p:txBody>
          <a:bodyPr wrap="none" rtlCol="0">
            <a:spAutoFit/>
          </a:bodyPr>
          <a:lstStyle/>
          <a:p>
            <a:r>
              <a:rPr lang="en-US" dirty="0"/>
              <a:t>You may need to also run </a:t>
            </a:r>
            <a:r>
              <a:rPr lang="en-US" dirty="0" err="1"/>
              <a:t>ssg.update</a:t>
            </a:r>
            <a:r>
              <a:rPr lang="en-US" dirty="0"/>
              <a:t>() in order to refresh the </a:t>
            </a:r>
            <a:r>
              <a:rPr lang="en-US" dirty="0" err="1"/>
              <a:t>quickview</a:t>
            </a:r>
            <a:endParaRPr lang="en-US" dirty="0"/>
          </a:p>
        </p:txBody>
      </p:sp>
    </p:spTree>
    <p:extLst>
      <p:ext uri="{BB962C8B-B14F-4D97-AF65-F5344CB8AC3E}">
        <p14:creationId xmlns:p14="http://schemas.microsoft.com/office/powerpoint/2010/main" val="1501861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BEBA-0CB1-DA40-998F-70F5314162F9}"/>
              </a:ext>
            </a:extLst>
          </p:cNvPr>
          <p:cNvSpPr>
            <a:spLocks noGrp="1"/>
          </p:cNvSpPr>
          <p:nvPr>
            <p:ph type="title"/>
          </p:nvPr>
        </p:nvSpPr>
        <p:spPr/>
        <p:txBody>
          <a:bodyPr/>
          <a:lstStyle/>
          <a:p>
            <a:r>
              <a:rPr lang="en-US" dirty="0"/>
              <a:t>Spike Filtering</a:t>
            </a:r>
          </a:p>
        </p:txBody>
      </p:sp>
      <p:pic>
        <p:nvPicPr>
          <p:cNvPr id="5" name="Picture 4">
            <a:extLst>
              <a:ext uri="{FF2B5EF4-FFF2-40B4-BE49-F238E27FC236}">
                <a16:creationId xmlns:a16="http://schemas.microsoft.com/office/drawing/2014/main" id="{62069530-5223-934B-B84A-0F3889C2961A}"/>
              </a:ext>
            </a:extLst>
          </p:cNvPr>
          <p:cNvPicPr>
            <a:picLocks noChangeAspect="1"/>
          </p:cNvPicPr>
          <p:nvPr/>
        </p:nvPicPr>
        <p:blipFill>
          <a:blip r:embed="rId2"/>
          <a:stretch>
            <a:fillRect/>
          </a:stretch>
        </p:blipFill>
        <p:spPr>
          <a:xfrm>
            <a:off x="4557010" y="1469304"/>
            <a:ext cx="6438384" cy="4768739"/>
          </a:xfrm>
          <a:prstGeom prst="rect">
            <a:avLst/>
          </a:prstGeom>
        </p:spPr>
      </p:pic>
      <p:sp>
        <p:nvSpPr>
          <p:cNvPr id="6" name="TextBox 5">
            <a:extLst>
              <a:ext uri="{FF2B5EF4-FFF2-40B4-BE49-F238E27FC236}">
                <a16:creationId xmlns:a16="http://schemas.microsoft.com/office/drawing/2014/main" id="{076DFE27-C2D7-094A-8A1F-A3A438FECE88}"/>
              </a:ext>
            </a:extLst>
          </p:cNvPr>
          <p:cNvSpPr txBox="1"/>
          <p:nvPr/>
        </p:nvSpPr>
        <p:spPr>
          <a:xfrm>
            <a:off x="494936" y="1724136"/>
            <a:ext cx="2875244" cy="646331"/>
          </a:xfrm>
          <a:prstGeom prst="rect">
            <a:avLst/>
          </a:prstGeom>
          <a:noFill/>
        </p:spPr>
        <p:txBody>
          <a:bodyPr wrap="square" rtlCol="0">
            <a:spAutoFit/>
          </a:bodyPr>
          <a:lstStyle/>
          <a:p>
            <a:r>
              <a:rPr lang="en-US" dirty="0"/>
              <a:t>Now those 45 spikes with amplitude over 84 are gone</a:t>
            </a:r>
          </a:p>
        </p:txBody>
      </p:sp>
      <p:sp>
        <p:nvSpPr>
          <p:cNvPr id="7" name="TextBox 6">
            <a:extLst>
              <a:ext uri="{FF2B5EF4-FFF2-40B4-BE49-F238E27FC236}">
                <a16:creationId xmlns:a16="http://schemas.microsoft.com/office/drawing/2014/main" id="{8B06B380-CB45-9047-863E-9A5AABBB34D2}"/>
              </a:ext>
            </a:extLst>
          </p:cNvPr>
          <p:cNvSpPr txBox="1"/>
          <p:nvPr/>
        </p:nvSpPr>
        <p:spPr>
          <a:xfrm>
            <a:off x="494936" y="5141626"/>
            <a:ext cx="3927423" cy="923330"/>
          </a:xfrm>
          <a:prstGeom prst="rect">
            <a:avLst/>
          </a:prstGeom>
          <a:noFill/>
        </p:spPr>
        <p:txBody>
          <a:bodyPr wrap="square" rtlCol="0">
            <a:spAutoFit/>
          </a:bodyPr>
          <a:lstStyle/>
          <a:p>
            <a:r>
              <a:rPr lang="en-US" dirty="0"/>
              <a:t>You can create your own cluster filters by adding them to the </a:t>
            </a:r>
            <a:r>
              <a:rPr lang="en-US" dirty="0" err="1"/>
              <a:t>blechpy</a:t>
            </a:r>
            <a:r>
              <a:rPr lang="en-US" dirty="0"/>
              <a:t>/</a:t>
            </a:r>
            <a:r>
              <a:rPr lang="en-US" dirty="0" err="1"/>
              <a:t>utils</a:t>
            </a:r>
            <a:r>
              <a:rPr lang="en-US" dirty="0"/>
              <a:t>/</a:t>
            </a:r>
            <a:r>
              <a:rPr lang="en-US" dirty="0" err="1"/>
              <a:t>cluster_filters.py</a:t>
            </a:r>
            <a:r>
              <a:rPr lang="en-US" dirty="0"/>
              <a:t> file</a:t>
            </a:r>
          </a:p>
        </p:txBody>
      </p:sp>
    </p:spTree>
    <p:extLst>
      <p:ext uri="{BB962C8B-B14F-4D97-AF65-F5344CB8AC3E}">
        <p14:creationId xmlns:p14="http://schemas.microsoft.com/office/powerpoint/2010/main" val="4144291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5A5CE5-4107-6F43-803D-632D85E9971B}"/>
              </a:ext>
            </a:extLst>
          </p:cNvPr>
          <p:cNvPicPr>
            <a:picLocks noChangeAspect="1"/>
          </p:cNvPicPr>
          <p:nvPr/>
        </p:nvPicPr>
        <p:blipFill>
          <a:blip r:embed="rId2"/>
          <a:stretch>
            <a:fillRect/>
          </a:stretch>
        </p:blipFill>
        <p:spPr>
          <a:xfrm>
            <a:off x="3123115" y="1690690"/>
            <a:ext cx="5353353" cy="4802186"/>
          </a:xfrm>
          <a:prstGeom prst="rect">
            <a:avLst/>
          </a:prstGeom>
        </p:spPr>
      </p:pic>
      <p:sp>
        <p:nvSpPr>
          <p:cNvPr id="2" name="Title 1">
            <a:extLst>
              <a:ext uri="{FF2B5EF4-FFF2-40B4-BE49-F238E27FC236}">
                <a16:creationId xmlns:a16="http://schemas.microsoft.com/office/drawing/2014/main" id="{B4B63730-0B43-BD43-B482-E91F4087695E}"/>
              </a:ext>
            </a:extLst>
          </p:cNvPr>
          <p:cNvSpPr>
            <a:spLocks noGrp="1"/>
          </p:cNvSpPr>
          <p:nvPr>
            <p:ph type="title"/>
          </p:nvPr>
        </p:nvSpPr>
        <p:spPr/>
        <p:txBody>
          <a:bodyPr/>
          <a:lstStyle/>
          <a:p>
            <a:r>
              <a:rPr lang="en-US" dirty="0" err="1"/>
              <a:t>Blechpy</a:t>
            </a:r>
            <a:r>
              <a:rPr lang="en-US" dirty="0"/>
              <a:t> Spike Sorter</a:t>
            </a:r>
          </a:p>
        </p:txBody>
      </p:sp>
    </p:spTree>
    <p:extLst>
      <p:ext uri="{BB962C8B-B14F-4D97-AF65-F5344CB8AC3E}">
        <p14:creationId xmlns:p14="http://schemas.microsoft.com/office/powerpoint/2010/main" val="2763179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A5A5CE5-4107-6F43-803D-632D85E9971B}"/>
              </a:ext>
            </a:extLst>
          </p:cNvPr>
          <p:cNvPicPr>
            <a:picLocks noChangeAspect="1"/>
          </p:cNvPicPr>
          <p:nvPr/>
        </p:nvPicPr>
        <p:blipFill>
          <a:blip r:embed="rId2"/>
          <a:stretch>
            <a:fillRect/>
          </a:stretch>
        </p:blipFill>
        <p:spPr>
          <a:xfrm>
            <a:off x="3123115" y="1690690"/>
            <a:ext cx="5353353" cy="4802186"/>
          </a:xfrm>
          <a:prstGeom prst="rect">
            <a:avLst/>
          </a:prstGeom>
        </p:spPr>
      </p:pic>
      <p:sp>
        <p:nvSpPr>
          <p:cNvPr id="2" name="Title 1">
            <a:extLst>
              <a:ext uri="{FF2B5EF4-FFF2-40B4-BE49-F238E27FC236}">
                <a16:creationId xmlns:a16="http://schemas.microsoft.com/office/drawing/2014/main" id="{B4B63730-0B43-BD43-B482-E91F4087695E}"/>
              </a:ext>
            </a:extLst>
          </p:cNvPr>
          <p:cNvSpPr>
            <a:spLocks noGrp="1"/>
          </p:cNvSpPr>
          <p:nvPr>
            <p:ph type="title"/>
          </p:nvPr>
        </p:nvSpPr>
        <p:spPr/>
        <p:txBody>
          <a:bodyPr/>
          <a:lstStyle/>
          <a:p>
            <a:r>
              <a:rPr lang="en-US" dirty="0" err="1"/>
              <a:t>Blechpy</a:t>
            </a:r>
            <a:r>
              <a:rPr lang="en-US" dirty="0"/>
              <a:t> Spike Sorter</a:t>
            </a:r>
          </a:p>
        </p:txBody>
      </p:sp>
      <p:pic>
        <p:nvPicPr>
          <p:cNvPr id="5" name="Content Placeholder 4">
            <a:extLst>
              <a:ext uri="{FF2B5EF4-FFF2-40B4-BE49-F238E27FC236}">
                <a16:creationId xmlns:a16="http://schemas.microsoft.com/office/drawing/2014/main" id="{DF29A82D-0056-1A41-B224-FC45A4D66C6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133364" y="1690688"/>
            <a:ext cx="7360728" cy="4802187"/>
          </a:xfrm>
        </p:spPr>
      </p:pic>
    </p:spTree>
    <p:extLst>
      <p:ext uri="{BB962C8B-B14F-4D97-AF65-F5344CB8AC3E}">
        <p14:creationId xmlns:p14="http://schemas.microsoft.com/office/powerpoint/2010/main" val="2665163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E5CD-372C-6F41-8935-A57DC9B24191}"/>
              </a:ext>
            </a:extLst>
          </p:cNvPr>
          <p:cNvSpPr>
            <a:spLocks noGrp="1"/>
          </p:cNvSpPr>
          <p:nvPr>
            <p:ph type="title"/>
          </p:nvPr>
        </p:nvSpPr>
        <p:spPr/>
        <p:txBody>
          <a:bodyPr/>
          <a:lstStyle/>
          <a:p>
            <a:r>
              <a:rPr lang="en-US" dirty="0"/>
              <a:t>View Waves</a:t>
            </a:r>
          </a:p>
        </p:txBody>
      </p:sp>
      <p:pic>
        <p:nvPicPr>
          <p:cNvPr id="5" name="Content Placeholder 4">
            <a:extLst>
              <a:ext uri="{FF2B5EF4-FFF2-40B4-BE49-F238E27FC236}">
                <a16:creationId xmlns:a16="http://schemas.microsoft.com/office/drawing/2014/main" id="{C89171A8-3293-E949-9C56-0625F911A109}"/>
              </a:ext>
            </a:extLst>
          </p:cNvPr>
          <p:cNvPicPr>
            <a:picLocks noGrp="1" noChangeAspect="1"/>
          </p:cNvPicPr>
          <p:nvPr>
            <p:ph idx="1"/>
          </p:nvPr>
        </p:nvPicPr>
        <p:blipFill rotWithShape="1">
          <a:blip r:embed="rId2"/>
          <a:srcRect l="9188"/>
          <a:stretch/>
        </p:blipFill>
        <p:spPr>
          <a:xfrm>
            <a:off x="2772471" y="1690688"/>
            <a:ext cx="6647057" cy="4938001"/>
          </a:xfrm>
        </p:spPr>
      </p:pic>
      <p:sp>
        <p:nvSpPr>
          <p:cNvPr id="6" name="TextBox 5">
            <a:extLst>
              <a:ext uri="{FF2B5EF4-FFF2-40B4-BE49-F238E27FC236}">
                <a16:creationId xmlns:a16="http://schemas.microsoft.com/office/drawing/2014/main" id="{6C07444E-CC2E-5D4E-8E30-325B64C34AD3}"/>
              </a:ext>
            </a:extLst>
          </p:cNvPr>
          <p:cNvSpPr txBox="1"/>
          <p:nvPr/>
        </p:nvSpPr>
        <p:spPr>
          <a:xfrm>
            <a:off x="5831979" y="1386288"/>
            <a:ext cx="929806" cy="369332"/>
          </a:xfrm>
          <a:prstGeom prst="rect">
            <a:avLst/>
          </a:prstGeom>
          <a:solidFill>
            <a:schemeClr val="bg1"/>
          </a:solidFill>
        </p:spPr>
        <p:txBody>
          <a:bodyPr wrap="none" rtlCol="0">
            <a:spAutoFit/>
          </a:bodyPr>
          <a:lstStyle/>
          <a:p>
            <a:r>
              <a:rPr lang="en-US" dirty="0"/>
              <a:t>Index: 3</a:t>
            </a:r>
          </a:p>
        </p:txBody>
      </p:sp>
    </p:spTree>
    <p:extLst>
      <p:ext uri="{BB962C8B-B14F-4D97-AF65-F5344CB8AC3E}">
        <p14:creationId xmlns:p14="http://schemas.microsoft.com/office/powerpoint/2010/main" val="4185709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8A252-1EC5-A740-A220-A10E54DA3E26}"/>
              </a:ext>
            </a:extLst>
          </p:cNvPr>
          <p:cNvSpPr>
            <a:spLocks noGrp="1"/>
          </p:cNvSpPr>
          <p:nvPr>
            <p:ph type="title"/>
          </p:nvPr>
        </p:nvSpPr>
        <p:spPr/>
        <p:txBody>
          <a:bodyPr/>
          <a:lstStyle/>
          <a:p>
            <a:r>
              <a:rPr lang="en-US" dirty="0"/>
              <a:t>View Waves Over Time</a:t>
            </a:r>
          </a:p>
        </p:txBody>
      </p:sp>
      <p:pic>
        <p:nvPicPr>
          <p:cNvPr id="5" name="Content Placeholder 4">
            <a:extLst>
              <a:ext uri="{FF2B5EF4-FFF2-40B4-BE49-F238E27FC236}">
                <a16:creationId xmlns:a16="http://schemas.microsoft.com/office/drawing/2014/main" id="{D3A193BC-B7E3-0D40-8265-C0EF97C17F71}"/>
              </a:ext>
            </a:extLst>
          </p:cNvPr>
          <p:cNvPicPr>
            <a:picLocks noGrp="1" noChangeAspect="1"/>
          </p:cNvPicPr>
          <p:nvPr>
            <p:ph idx="1"/>
          </p:nvPr>
        </p:nvPicPr>
        <p:blipFill>
          <a:blip r:embed="rId2"/>
          <a:stretch>
            <a:fillRect/>
          </a:stretch>
        </p:blipFill>
        <p:spPr>
          <a:xfrm>
            <a:off x="7075451" y="1858491"/>
            <a:ext cx="2831464" cy="1231493"/>
          </a:xfrm>
        </p:spPr>
      </p:pic>
      <p:pic>
        <p:nvPicPr>
          <p:cNvPr id="7" name="Picture 6">
            <a:extLst>
              <a:ext uri="{FF2B5EF4-FFF2-40B4-BE49-F238E27FC236}">
                <a16:creationId xmlns:a16="http://schemas.microsoft.com/office/drawing/2014/main" id="{60349ED8-6845-FE43-8837-702F02A51668}"/>
              </a:ext>
            </a:extLst>
          </p:cNvPr>
          <p:cNvPicPr>
            <a:picLocks noChangeAspect="1"/>
          </p:cNvPicPr>
          <p:nvPr/>
        </p:nvPicPr>
        <p:blipFill>
          <a:blip r:embed="rId3"/>
          <a:stretch>
            <a:fillRect/>
          </a:stretch>
        </p:blipFill>
        <p:spPr>
          <a:xfrm>
            <a:off x="8151921" y="3523488"/>
            <a:ext cx="3869391" cy="2743200"/>
          </a:xfrm>
          <a:prstGeom prst="rect">
            <a:avLst/>
          </a:prstGeom>
        </p:spPr>
      </p:pic>
      <p:pic>
        <p:nvPicPr>
          <p:cNvPr id="9" name="Picture 8">
            <a:extLst>
              <a:ext uri="{FF2B5EF4-FFF2-40B4-BE49-F238E27FC236}">
                <a16:creationId xmlns:a16="http://schemas.microsoft.com/office/drawing/2014/main" id="{A402D6DE-FF53-3442-B2BD-E3B9688C93AF}"/>
              </a:ext>
            </a:extLst>
          </p:cNvPr>
          <p:cNvPicPr>
            <a:picLocks noChangeAspect="1"/>
          </p:cNvPicPr>
          <p:nvPr/>
        </p:nvPicPr>
        <p:blipFill>
          <a:blip r:embed="rId4"/>
          <a:stretch>
            <a:fillRect/>
          </a:stretch>
        </p:blipFill>
        <p:spPr>
          <a:xfrm>
            <a:off x="4173439" y="3523488"/>
            <a:ext cx="3978482" cy="2743200"/>
          </a:xfrm>
          <a:prstGeom prst="rect">
            <a:avLst/>
          </a:prstGeom>
        </p:spPr>
      </p:pic>
      <p:pic>
        <p:nvPicPr>
          <p:cNvPr id="11" name="Picture 10">
            <a:extLst>
              <a:ext uri="{FF2B5EF4-FFF2-40B4-BE49-F238E27FC236}">
                <a16:creationId xmlns:a16="http://schemas.microsoft.com/office/drawing/2014/main" id="{FC7C1627-91EA-DA41-A5E8-58A3A20DA6D5}"/>
              </a:ext>
            </a:extLst>
          </p:cNvPr>
          <p:cNvPicPr>
            <a:picLocks noChangeAspect="1"/>
          </p:cNvPicPr>
          <p:nvPr/>
        </p:nvPicPr>
        <p:blipFill>
          <a:blip r:embed="rId5"/>
          <a:stretch>
            <a:fillRect/>
          </a:stretch>
        </p:blipFill>
        <p:spPr>
          <a:xfrm>
            <a:off x="304048" y="3523488"/>
            <a:ext cx="4087906" cy="2743200"/>
          </a:xfrm>
          <a:prstGeom prst="rect">
            <a:avLst/>
          </a:prstGeom>
        </p:spPr>
      </p:pic>
      <p:sp>
        <p:nvSpPr>
          <p:cNvPr id="12" name="TextBox 11">
            <a:extLst>
              <a:ext uri="{FF2B5EF4-FFF2-40B4-BE49-F238E27FC236}">
                <a16:creationId xmlns:a16="http://schemas.microsoft.com/office/drawing/2014/main" id="{8C1A2866-C200-5A48-BD32-A3DEC323FA7B}"/>
              </a:ext>
            </a:extLst>
          </p:cNvPr>
          <p:cNvSpPr txBox="1"/>
          <p:nvPr/>
        </p:nvSpPr>
        <p:spPr>
          <a:xfrm>
            <a:off x="670560" y="1816608"/>
            <a:ext cx="5425440" cy="1477328"/>
          </a:xfrm>
          <a:prstGeom prst="rect">
            <a:avLst/>
          </a:prstGeom>
          <a:noFill/>
        </p:spPr>
        <p:txBody>
          <a:bodyPr wrap="square" rtlCol="0">
            <a:spAutoFit/>
          </a:bodyPr>
          <a:lstStyle/>
          <a:p>
            <a:r>
              <a:rPr lang="en-US" dirty="0"/>
              <a:t>Splits a cluster up into recording time intervals so you can look at drift and how a cluster changes over the recording.</a:t>
            </a:r>
          </a:p>
          <a:p>
            <a:endParaRPr lang="en-US" dirty="0"/>
          </a:p>
          <a:p>
            <a:r>
              <a:rPr lang="en-US" dirty="0">
                <a:solidFill>
                  <a:srgbClr val="FF0000"/>
                </a:solidFill>
              </a:rPr>
              <a:t>Only a view. Does not actually split the cluster.</a:t>
            </a:r>
          </a:p>
        </p:txBody>
      </p:sp>
    </p:spTree>
    <p:extLst>
      <p:ext uri="{BB962C8B-B14F-4D97-AF65-F5344CB8AC3E}">
        <p14:creationId xmlns:p14="http://schemas.microsoft.com/office/powerpoint/2010/main" val="908092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EDF4-B5EE-5B46-B3B3-F45B04F8C7A2}"/>
              </a:ext>
            </a:extLst>
          </p:cNvPr>
          <p:cNvSpPr>
            <a:spLocks noGrp="1"/>
          </p:cNvSpPr>
          <p:nvPr>
            <p:ph type="title"/>
          </p:nvPr>
        </p:nvSpPr>
        <p:spPr/>
        <p:txBody>
          <a:bodyPr/>
          <a:lstStyle/>
          <a:p>
            <a:r>
              <a:rPr lang="en-US" dirty="0"/>
              <a:t>View PCA</a:t>
            </a:r>
          </a:p>
        </p:txBody>
      </p:sp>
      <p:pic>
        <p:nvPicPr>
          <p:cNvPr id="5" name="Picture 4">
            <a:extLst>
              <a:ext uri="{FF2B5EF4-FFF2-40B4-BE49-F238E27FC236}">
                <a16:creationId xmlns:a16="http://schemas.microsoft.com/office/drawing/2014/main" id="{BDA643A0-494C-8C4F-AB50-D8D08CE0ED38}"/>
              </a:ext>
            </a:extLst>
          </p:cNvPr>
          <p:cNvPicPr>
            <a:picLocks noChangeAspect="1"/>
          </p:cNvPicPr>
          <p:nvPr/>
        </p:nvPicPr>
        <p:blipFill>
          <a:blip r:embed="rId2"/>
          <a:stretch>
            <a:fillRect/>
          </a:stretch>
        </p:blipFill>
        <p:spPr>
          <a:xfrm>
            <a:off x="838200" y="1380787"/>
            <a:ext cx="8491309" cy="5065439"/>
          </a:xfrm>
          <a:prstGeom prst="rect">
            <a:avLst/>
          </a:prstGeom>
        </p:spPr>
      </p:pic>
      <p:sp>
        <p:nvSpPr>
          <p:cNvPr id="6" name="TextBox 5">
            <a:extLst>
              <a:ext uri="{FF2B5EF4-FFF2-40B4-BE49-F238E27FC236}">
                <a16:creationId xmlns:a16="http://schemas.microsoft.com/office/drawing/2014/main" id="{476EBA3D-309A-9547-8785-73E95D91574C}"/>
              </a:ext>
            </a:extLst>
          </p:cNvPr>
          <p:cNvSpPr txBox="1"/>
          <p:nvPr/>
        </p:nvSpPr>
        <p:spPr>
          <a:xfrm>
            <a:off x="8097672" y="4292071"/>
            <a:ext cx="4094328" cy="2031325"/>
          </a:xfrm>
          <a:prstGeom prst="rect">
            <a:avLst/>
          </a:prstGeom>
          <a:noFill/>
        </p:spPr>
        <p:txBody>
          <a:bodyPr wrap="square" rtlCol="0">
            <a:spAutoFit/>
          </a:bodyPr>
          <a:lstStyle/>
          <a:p>
            <a:r>
              <a:rPr lang="en-US" dirty="0"/>
              <a:t>Remember with different clusters selected then the PCA will compute different axes.</a:t>
            </a:r>
          </a:p>
          <a:p>
            <a:endParaRPr lang="en-US" dirty="0"/>
          </a:p>
          <a:p>
            <a:r>
              <a:rPr lang="en-US" dirty="0"/>
              <a:t>So in this example, I may see a bigger difference between 1, 4, &amp; 5 if I dropped cluster 3</a:t>
            </a:r>
          </a:p>
        </p:txBody>
      </p:sp>
    </p:spTree>
    <p:extLst>
      <p:ext uri="{BB962C8B-B14F-4D97-AF65-F5344CB8AC3E}">
        <p14:creationId xmlns:p14="http://schemas.microsoft.com/office/powerpoint/2010/main" val="3439301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3CD5-D985-3241-9726-3C051FD41590}"/>
              </a:ext>
            </a:extLst>
          </p:cNvPr>
          <p:cNvSpPr>
            <a:spLocks noGrp="1"/>
          </p:cNvSpPr>
          <p:nvPr>
            <p:ph type="title"/>
          </p:nvPr>
        </p:nvSpPr>
        <p:spPr/>
        <p:txBody>
          <a:bodyPr/>
          <a:lstStyle/>
          <a:p>
            <a:r>
              <a:rPr lang="en-US" dirty="0"/>
              <a:t>View UMAP</a:t>
            </a:r>
          </a:p>
        </p:txBody>
      </p:sp>
      <p:pic>
        <p:nvPicPr>
          <p:cNvPr id="5" name="Picture 4">
            <a:extLst>
              <a:ext uri="{FF2B5EF4-FFF2-40B4-BE49-F238E27FC236}">
                <a16:creationId xmlns:a16="http://schemas.microsoft.com/office/drawing/2014/main" id="{94B021DC-4D05-0F4F-82AE-7F89BF59D972}"/>
              </a:ext>
            </a:extLst>
          </p:cNvPr>
          <p:cNvPicPr>
            <a:picLocks noChangeAspect="1"/>
          </p:cNvPicPr>
          <p:nvPr/>
        </p:nvPicPr>
        <p:blipFill>
          <a:blip r:embed="rId2"/>
          <a:stretch>
            <a:fillRect/>
          </a:stretch>
        </p:blipFill>
        <p:spPr>
          <a:xfrm>
            <a:off x="3559793" y="1690688"/>
            <a:ext cx="8162497" cy="4802187"/>
          </a:xfrm>
          <a:prstGeom prst="rect">
            <a:avLst/>
          </a:prstGeom>
        </p:spPr>
      </p:pic>
      <p:sp>
        <p:nvSpPr>
          <p:cNvPr id="6" name="TextBox 5">
            <a:extLst>
              <a:ext uri="{FF2B5EF4-FFF2-40B4-BE49-F238E27FC236}">
                <a16:creationId xmlns:a16="http://schemas.microsoft.com/office/drawing/2014/main" id="{BC816AE7-EB35-8948-AB45-0A897A3BEF96}"/>
              </a:ext>
            </a:extLst>
          </p:cNvPr>
          <p:cNvSpPr txBox="1"/>
          <p:nvPr/>
        </p:nvSpPr>
        <p:spPr>
          <a:xfrm>
            <a:off x="584580" y="2505670"/>
            <a:ext cx="3228833" cy="923330"/>
          </a:xfrm>
          <a:prstGeom prst="rect">
            <a:avLst/>
          </a:prstGeom>
          <a:noFill/>
        </p:spPr>
        <p:txBody>
          <a:bodyPr wrap="square" rtlCol="0">
            <a:spAutoFit/>
          </a:bodyPr>
          <a:lstStyle/>
          <a:p>
            <a:r>
              <a:rPr lang="en-US" dirty="0"/>
              <a:t>UMAP takes longer, but does a MUCH better job of separating clusters</a:t>
            </a:r>
          </a:p>
        </p:txBody>
      </p:sp>
      <p:sp>
        <p:nvSpPr>
          <p:cNvPr id="7" name="TextBox 6">
            <a:extLst>
              <a:ext uri="{FF2B5EF4-FFF2-40B4-BE49-F238E27FC236}">
                <a16:creationId xmlns:a16="http://schemas.microsoft.com/office/drawing/2014/main" id="{568F7963-6C1F-8845-B57D-6B31DE0A72B0}"/>
              </a:ext>
            </a:extLst>
          </p:cNvPr>
          <p:cNvSpPr txBox="1"/>
          <p:nvPr/>
        </p:nvSpPr>
        <p:spPr>
          <a:xfrm>
            <a:off x="354842" y="4754563"/>
            <a:ext cx="3944203" cy="1200329"/>
          </a:xfrm>
          <a:prstGeom prst="rect">
            <a:avLst/>
          </a:prstGeom>
          <a:noFill/>
        </p:spPr>
        <p:txBody>
          <a:bodyPr wrap="square" rtlCol="0">
            <a:spAutoFit/>
          </a:bodyPr>
          <a:lstStyle/>
          <a:p>
            <a:r>
              <a:rPr lang="en-US" dirty="0">
                <a:solidFill>
                  <a:srgbClr val="FF0000"/>
                </a:solidFill>
              </a:rPr>
              <a:t>However, I’m only looking at 4/6 clusters here, before saving a cluster, make sure it’s well separated from ALL clusters</a:t>
            </a:r>
          </a:p>
        </p:txBody>
      </p:sp>
    </p:spTree>
    <p:extLst>
      <p:ext uri="{BB962C8B-B14F-4D97-AF65-F5344CB8AC3E}">
        <p14:creationId xmlns:p14="http://schemas.microsoft.com/office/powerpoint/2010/main" val="1574516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501E72-F4CD-224A-AC28-A153B65DC14C}"/>
              </a:ext>
            </a:extLst>
          </p:cNvPr>
          <p:cNvPicPr>
            <a:picLocks noChangeAspect="1"/>
          </p:cNvPicPr>
          <p:nvPr/>
        </p:nvPicPr>
        <p:blipFill>
          <a:blip r:embed="rId2"/>
          <a:stretch>
            <a:fillRect/>
          </a:stretch>
        </p:blipFill>
        <p:spPr>
          <a:xfrm>
            <a:off x="3247483" y="1426936"/>
            <a:ext cx="8499954" cy="5328817"/>
          </a:xfrm>
          <a:prstGeom prst="rect">
            <a:avLst/>
          </a:prstGeom>
        </p:spPr>
      </p:pic>
      <p:sp>
        <p:nvSpPr>
          <p:cNvPr id="2" name="Title 1">
            <a:extLst>
              <a:ext uri="{FF2B5EF4-FFF2-40B4-BE49-F238E27FC236}">
                <a16:creationId xmlns:a16="http://schemas.microsoft.com/office/drawing/2014/main" id="{8F3C4A9D-2DA2-944D-AF13-027B02775B1A}"/>
              </a:ext>
            </a:extLst>
          </p:cNvPr>
          <p:cNvSpPr>
            <a:spLocks noGrp="1"/>
          </p:cNvSpPr>
          <p:nvPr>
            <p:ph type="title"/>
          </p:nvPr>
        </p:nvSpPr>
        <p:spPr/>
        <p:txBody>
          <a:bodyPr/>
          <a:lstStyle/>
          <a:p>
            <a:r>
              <a:rPr lang="en-US" dirty="0"/>
              <a:t>View Wavelets</a:t>
            </a:r>
          </a:p>
        </p:txBody>
      </p:sp>
      <p:sp>
        <p:nvSpPr>
          <p:cNvPr id="4" name="TextBox 3">
            <a:extLst>
              <a:ext uri="{FF2B5EF4-FFF2-40B4-BE49-F238E27FC236}">
                <a16:creationId xmlns:a16="http://schemas.microsoft.com/office/drawing/2014/main" id="{8EC0BE48-F08C-3B4A-951D-83EF4E1EA8F3}"/>
              </a:ext>
            </a:extLst>
          </p:cNvPr>
          <p:cNvSpPr txBox="1"/>
          <p:nvPr/>
        </p:nvSpPr>
        <p:spPr>
          <a:xfrm>
            <a:off x="551597" y="2337019"/>
            <a:ext cx="3269776" cy="1754326"/>
          </a:xfrm>
          <a:prstGeom prst="rect">
            <a:avLst/>
          </a:prstGeom>
          <a:noFill/>
        </p:spPr>
        <p:txBody>
          <a:bodyPr wrap="square" rtlCol="0">
            <a:spAutoFit/>
          </a:bodyPr>
          <a:lstStyle/>
          <a:p>
            <a:r>
              <a:rPr lang="en-US" dirty="0"/>
              <a:t>Shows most separable coefficients of the wavelet transform.</a:t>
            </a:r>
          </a:p>
          <a:p>
            <a:endParaRPr lang="en-US" dirty="0"/>
          </a:p>
          <a:p>
            <a:r>
              <a:rPr lang="en-US" dirty="0"/>
              <a:t>This is very rarely better than PCA or UMAP. </a:t>
            </a:r>
          </a:p>
        </p:txBody>
      </p:sp>
    </p:spTree>
    <p:extLst>
      <p:ext uri="{BB962C8B-B14F-4D97-AF65-F5344CB8AC3E}">
        <p14:creationId xmlns:p14="http://schemas.microsoft.com/office/powerpoint/2010/main" val="4044756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690</Words>
  <Application>Microsoft Macintosh PowerPoint</Application>
  <PresentationFormat>Widescreen</PresentationFormat>
  <Paragraphs>84</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Spike Sorting with blechpy</vt:lpstr>
      <vt:lpstr>Getting Started</vt:lpstr>
      <vt:lpstr>Blechpy Spike Sorter</vt:lpstr>
      <vt:lpstr>Blechpy Spike Sorter</vt:lpstr>
      <vt:lpstr>View Waves</vt:lpstr>
      <vt:lpstr>View Waves Over Time</vt:lpstr>
      <vt:lpstr>View PCA</vt:lpstr>
      <vt:lpstr>View UMAP</vt:lpstr>
      <vt:lpstr>View Wavelets</vt:lpstr>
      <vt:lpstr>View Raster: Super useful, should always use before saving</vt:lpstr>
      <vt:lpstr>View ISI: Also a MUST use before saving</vt:lpstr>
      <vt:lpstr>View Autocorr: similar to ISI</vt:lpstr>
      <vt:lpstr>View Xcorr: Cross-correlogram</vt:lpstr>
      <vt:lpstr>Discard Clusters</vt:lpstr>
      <vt:lpstr>Merging</vt:lpstr>
      <vt:lpstr>Undo</vt:lpstr>
      <vt:lpstr>Splitting A Cluster</vt:lpstr>
      <vt:lpstr>Splitting A Cluster</vt:lpstr>
      <vt:lpstr>Saving Cells</vt:lpstr>
      <vt:lpstr>Direct Cluster Access</vt:lpstr>
      <vt:lpstr>Spike Filtering</vt:lpstr>
      <vt:lpstr>Spike Filtering</vt:lpstr>
      <vt:lpstr>Spike Filtering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Roshan Nanu</dc:creator>
  <cp:lastModifiedBy>Roshan Nanu</cp:lastModifiedBy>
  <cp:revision>23</cp:revision>
  <dcterms:created xsi:type="dcterms:W3CDTF">2021-08-18T21:07:15Z</dcterms:created>
  <dcterms:modified xsi:type="dcterms:W3CDTF">2021-08-18T22:23:50Z</dcterms:modified>
</cp:coreProperties>
</file>